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304" r:id="rId2"/>
    <p:sldId id="293" r:id="rId3"/>
    <p:sldId id="278" r:id="rId4"/>
    <p:sldId id="280" r:id="rId5"/>
    <p:sldId id="281" r:id="rId6"/>
    <p:sldId id="305" r:id="rId7"/>
    <p:sldId id="298" r:id="rId8"/>
    <p:sldId id="301" r:id="rId9"/>
    <p:sldId id="306"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A4B672EA-7D24-464B-9C71-E6AB7357A439}">
          <p14:sldIdLst>
            <p14:sldId id="304"/>
            <p14:sldId id="293"/>
            <p14:sldId id="278"/>
            <p14:sldId id="280"/>
            <p14:sldId id="281"/>
            <p14:sldId id="305"/>
            <p14:sldId id="298"/>
            <p14:sldId id="301"/>
            <p14:sldId id="306"/>
          </p14:sldIdLst>
        </p14:section>
      </p14:sectionLst>
    </p:ext>
    <p:ext uri="{EFAFB233-063F-42B5-8137-9DF3F51BA10A}">
      <p15:sldGuideLst xmlns:p15="http://schemas.microsoft.com/office/powerpoint/2012/main">
        <p15:guide id="1" orient="horz" pos="391" userDrawn="1">
          <p15:clr>
            <a:srgbClr val="A4A3A4"/>
          </p15:clr>
        </p15:guide>
        <p15:guide id="3" orient="horz" pos="4020" userDrawn="1">
          <p15:clr>
            <a:srgbClr val="A4A3A4"/>
          </p15:clr>
        </p15:guide>
        <p15:guide id="5" pos="7310" userDrawn="1">
          <p15:clr>
            <a:srgbClr val="A4A3A4"/>
          </p15:clr>
        </p15:guide>
        <p15:guide id="6" pos="347" userDrawn="1">
          <p15:clr>
            <a:srgbClr val="A4A3A4"/>
          </p15:clr>
        </p15:guide>
        <p15:guide id="7" pos="241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Мария Никольская" initials="МН" lastIdx="7" clrIdx="0">
    <p:extLst>
      <p:ext uri="{19B8F6BF-5375-455C-9EA6-DF929625EA0E}">
        <p15:presenceInfo xmlns:p15="http://schemas.microsoft.com/office/powerpoint/2012/main" userId="S-1-5-21-1473285543-1161575768-2265655698-2314" providerId="AD"/>
      </p:ext>
    </p:extLst>
  </p:cmAuthor>
  <p:cmAuthor id="2" name="Дмитрий Борисов" initials="ДБ" lastIdx="8" clrIdx="1">
    <p:extLst>
      <p:ext uri="{19B8F6BF-5375-455C-9EA6-DF929625EA0E}">
        <p15:presenceInfo xmlns:p15="http://schemas.microsoft.com/office/powerpoint/2012/main" userId="cdd6e3bf655fbe87" providerId="Windows Live"/>
      </p:ext>
    </p:extLst>
  </p:cmAuthor>
  <p:cmAuthor id="3" name="Палажченко Елена" initials="ПЕ" lastIdx="7" clrIdx="2">
    <p:extLst>
      <p:ext uri="{19B8F6BF-5375-455C-9EA6-DF929625EA0E}">
        <p15:presenceInfo xmlns:p15="http://schemas.microsoft.com/office/powerpoint/2012/main" userId="S-1-5-21-1473285543-1161575768-2265655698-24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4B9D"/>
    <a:srgbClr val="BA4877"/>
    <a:srgbClr val="C60178"/>
    <a:srgbClr val="E901FE"/>
    <a:srgbClr val="E6E7E8"/>
    <a:srgbClr val="EB5A23"/>
    <a:srgbClr val="FDB813"/>
    <a:srgbClr val="262626"/>
    <a:srgbClr val="0A0203"/>
    <a:srgbClr val="EB5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9413" autoAdjust="0"/>
  </p:normalViewPr>
  <p:slideViewPr>
    <p:cSldViewPr snapToGrid="0" showGuides="1">
      <p:cViewPr varScale="1">
        <p:scale>
          <a:sx n="76" d="100"/>
          <a:sy n="76" d="100"/>
        </p:scale>
        <p:origin x="989" y="48"/>
      </p:cViewPr>
      <p:guideLst>
        <p:guide orient="horz" pos="391"/>
        <p:guide orient="horz" pos="4020"/>
        <p:guide pos="7310"/>
        <p:guide pos="347"/>
        <p:guide pos="2411"/>
      </p:guideLst>
    </p:cSldViewPr>
  </p:slideViewPr>
  <p:notesTextViewPr>
    <p:cViewPr>
      <p:scale>
        <a:sx n="1" d="1"/>
        <a:sy n="1" d="1"/>
      </p:scale>
      <p:origin x="0" y="0"/>
    </p:cViewPr>
  </p:notesTextViewPr>
  <p:notesViewPr>
    <p:cSldViewPr snapToGrid="0" showGuides="1">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21T15:57:34.872" idx="5">
    <p:pos x="5405" y="0"/>
    <p:text>Внизу слайда неровно обрезаны слои презентации</p:text>
    <p:extLst>
      <p:ext uri="{C676402C-5697-4E1C-873F-D02D1690AC5C}">
        <p15:threadingInfo xmlns:p15="http://schemas.microsoft.com/office/powerpoint/2012/main" timeZoneBias="-180"/>
      </p:ext>
    </p:extLst>
  </p:cm>
  <p:cm authorId="2" dt="2024-06-24T12:47:20.638" idx="8">
    <p:pos x="5405" y="136"/>
    <p:text>Маша, надо обрезать ровно</p:text>
    <p:extLst>
      <p:ext uri="{C676402C-5697-4E1C-873F-D02D1690AC5C}">
        <p15:threadingInfo xmlns:p15="http://schemas.microsoft.com/office/powerpoint/2012/main" timeZoneBias="-180">
          <p15:parentCm authorId="1" idx="5"/>
        </p15:threadingInfo>
      </p:ext>
    </p:extLst>
  </p:cm>
  <p:cm authorId="3" dt="2024-06-24T16:42:24.894" idx="6">
    <p:pos x="5405" y="272"/>
    <p:text>да. бренд Hobby World я тут убрала. На предыдущем слайде с розницей его нет</p:text>
    <p:extLst>
      <p:ext uri="{C676402C-5697-4E1C-873F-D02D1690AC5C}">
        <p15:threadingInfo xmlns:p15="http://schemas.microsoft.com/office/powerpoint/2012/main" timeZoneBias="-180">
          <p15:parentCm authorId="1" idx="5"/>
        </p15:threadingInfo>
      </p:ext>
    </p:extLst>
  </p:cm>
  <p:cm authorId="3" dt="2024-06-24T16:44:59.595" idx="7">
    <p:pos x="5405" y="408"/>
    <p:text>посмотрите  еще нумерацию слайдов по всей презе. Или везде убрать, или поправить - всё сильно съехало</p:text>
    <p:extLst>
      <p:ext uri="{C676402C-5697-4E1C-873F-D02D1690AC5C}">
        <p15:threadingInfo xmlns:p15="http://schemas.microsoft.com/office/powerpoint/2012/main" timeZoneBias="-180">
          <p15:parentCm authorId="1" idx="5"/>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81E5E-901D-429A-A0B9-E35540188D4A}" type="datetimeFigureOut">
              <a:rPr lang="ru-RU" smtClean="0"/>
              <a:t>23.08.2024</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E05E2D-BEA8-4344-BC1B-BFB456995902}" type="slidenum">
              <a:rPr lang="ru-RU" smtClean="0"/>
              <a:t>‹#›</a:t>
            </a:fld>
            <a:endParaRPr lang="ru-RU"/>
          </a:p>
        </p:txBody>
      </p:sp>
    </p:spTree>
    <p:extLst>
      <p:ext uri="{BB962C8B-B14F-4D97-AF65-F5344CB8AC3E}">
        <p14:creationId xmlns:p14="http://schemas.microsoft.com/office/powerpoint/2010/main" val="730268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8B46E-9A57-4F1A-8848-A06BB9D9F4A4}" type="datetimeFigureOut">
              <a:rPr lang="ru-RU" smtClean="0"/>
              <a:t>23.08.2024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270F3-9742-4C6B-9D6F-65129C9A6CBD}" type="slidenum">
              <a:rPr lang="ru-RU" smtClean="0"/>
              <a:t>‹#›</a:t>
            </a:fld>
            <a:endParaRPr lang="ru-RU"/>
          </a:p>
        </p:txBody>
      </p:sp>
    </p:spTree>
    <p:extLst>
      <p:ext uri="{BB962C8B-B14F-4D97-AF65-F5344CB8AC3E}">
        <p14:creationId xmlns:p14="http://schemas.microsoft.com/office/powerpoint/2010/main" val="154923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AD270F3-9742-4C6B-9D6F-65129C9A6CBD}" type="slidenum">
              <a:rPr lang="ru-RU" smtClean="0"/>
              <a:t>2</a:t>
            </a:fld>
            <a:endParaRPr lang="ru-RU"/>
          </a:p>
        </p:txBody>
      </p:sp>
    </p:spTree>
    <p:extLst>
      <p:ext uri="{BB962C8B-B14F-4D97-AF65-F5344CB8AC3E}">
        <p14:creationId xmlns:p14="http://schemas.microsoft.com/office/powerpoint/2010/main" val="238887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3</a:t>
            </a:fld>
            <a:endParaRPr lang="ru-RU"/>
          </a:p>
        </p:txBody>
      </p:sp>
    </p:spTree>
    <p:extLst>
      <p:ext uri="{BB962C8B-B14F-4D97-AF65-F5344CB8AC3E}">
        <p14:creationId xmlns:p14="http://schemas.microsoft.com/office/powerpoint/2010/main" val="140925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4</a:t>
            </a:fld>
            <a:endParaRPr lang="ru-RU"/>
          </a:p>
        </p:txBody>
      </p:sp>
    </p:spTree>
    <p:extLst>
      <p:ext uri="{BB962C8B-B14F-4D97-AF65-F5344CB8AC3E}">
        <p14:creationId xmlns:p14="http://schemas.microsoft.com/office/powerpoint/2010/main" val="2233007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5</a:t>
            </a:fld>
            <a:endParaRPr lang="ru-RU"/>
          </a:p>
        </p:txBody>
      </p:sp>
    </p:spTree>
    <p:extLst>
      <p:ext uri="{BB962C8B-B14F-4D97-AF65-F5344CB8AC3E}">
        <p14:creationId xmlns:p14="http://schemas.microsoft.com/office/powerpoint/2010/main" val="1305002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6</a:t>
            </a:fld>
            <a:endParaRPr lang="ru-RU"/>
          </a:p>
        </p:txBody>
      </p:sp>
    </p:spTree>
    <p:extLst>
      <p:ext uri="{BB962C8B-B14F-4D97-AF65-F5344CB8AC3E}">
        <p14:creationId xmlns:p14="http://schemas.microsoft.com/office/powerpoint/2010/main" val="4187501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7</a:t>
            </a:fld>
            <a:endParaRPr lang="ru-RU"/>
          </a:p>
        </p:txBody>
      </p:sp>
    </p:spTree>
    <p:extLst>
      <p:ext uri="{BB962C8B-B14F-4D97-AF65-F5344CB8AC3E}">
        <p14:creationId xmlns:p14="http://schemas.microsoft.com/office/powerpoint/2010/main" val="46990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8</a:t>
            </a:fld>
            <a:endParaRPr lang="ru-RU"/>
          </a:p>
        </p:txBody>
      </p:sp>
    </p:spTree>
    <p:extLst>
      <p:ext uri="{BB962C8B-B14F-4D97-AF65-F5344CB8AC3E}">
        <p14:creationId xmlns:p14="http://schemas.microsoft.com/office/powerpoint/2010/main" val="4104370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9</a:t>
            </a:fld>
            <a:endParaRPr lang="ru-RU"/>
          </a:p>
        </p:txBody>
      </p:sp>
    </p:spTree>
    <p:extLst>
      <p:ext uri="{BB962C8B-B14F-4D97-AF65-F5344CB8AC3E}">
        <p14:creationId xmlns:p14="http://schemas.microsoft.com/office/powerpoint/2010/main" val="135029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7676B623-A94F-432C-91DF-168BBB190AFB}" type="datetimeFigureOut">
              <a:rPr lang="ru-RU" smtClean="0"/>
              <a:t>23.08.2024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2829703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sp>
        <p:nvSpPr>
          <p:cNvPr id="7" name="Рисунок 2"/>
          <p:cNvSpPr>
            <a:spLocks noGrp="1"/>
          </p:cNvSpPr>
          <p:nvPr>
            <p:ph type="pic" sz="quarter" idx="13"/>
          </p:nvPr>
        </p:nvSpPr>
        <p:spPr>
          <a:xfrm>
            <a:off x="0" y="0"/>
            <a:ext cx="5490575" cy="6858000"/>
          </a:xfrm>
        </p:spPr>
        <p:txBody>
          <a:bodyPr/>
          <a:lstStyle/>
          <a:p>
            <a:endParaRPr lang="ru-RU"/>
          </a:p>
        </p:txBody>
      </p:sp>
      <p:sp>
        <p:nvSpPr>
          <p:cNvPr id="3" name="Рисунок 2"/>
          <p:cNvSpPr>
            <a:spLocks noGrp="1"/>
          </p:cNvSpPr>
          <p:nvPr>
            <p:ph type="pic" sz="quarter" idx="12"/>
          </p:nvPr>
        </p:nvSpPr>
        <p:spPr>
          <a:xfrm>
            <a:off x="6701425" y="0"/>
            <a:ext cx="5490575" cy="6858000"/>
          </a:xfrm>
        </p:spPr>
        <p:txBody>
          <a:bodyPr/>
          <a:lstStyle/>
          <a:p>
            <a:endParaRPr lang="ru-RU"/>
          </a:p>
        </p:txBody>
      </p:sp>
      <p:sp>
        <p:nvSpPr>
          <p:cNvPr id="6" name="Рисунок 5"/>
          <p:cNvSpPr>
            <a:spLocks noGrp="1"/>
          </p:cNvSpPr>
          <p:nvPr>
            <p:ph type="pic" sz="quarter" idx="11"/>
          </p:nvPr>
        </p:nvSpPr>
        <p:spPr>
          <a:xfrm>
            <a:off x="3236489" y="0"/>
            <a:ext cx="5587075" cy="6858000"/>
          </a:xfrm>
          <a:custGeom>
            <a:avLst/>
            <a:gdLst>
              <a:gd name="connsiteX0" fmla="*/ 0 w 5587075"/>
              <a:gd name="connsiteY0" fmla="*/ 0 h 6858000"/>
              <a:gd name="connsiteX1" fmla="*/ 3749480 w 5587075"/>
              <a:gd name="connsiteY1" fmla="*/ 0 h 6858000"/>
              <a:gd name="connsiteX2" fmla="*/ 5587075 w 5587075"/>
              <a:gd name="connsiteY2" fmla="*/ 6858000 h 6858000"/>
              <a:gd name="connsiteX3" fmla="*/ 1837597 w 55870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87075" h="6858000">
                <a:moveTo>
                  <a:pt x="0" y="0"/>
                </a:moveTo>
                <a:lnTo>
                  <a:pt x="3749480" y="0"/>
                </a:lnTo>
                <a:lnTo>
                  <a:pt x="5587075" y="6858000"/>
                </a:lnTo>
                <a:lnTo>
                  <a:pt x="1837597" y="6858000"/>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8695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19" name="Рисунок 18"/>
          <p:cNvSpPr>
            <a:spLocks noGrp="1"/>
          </p:cNvSpPr>
          <p:nvPr>
            <p:ph type="pic" sz="quarter" idx="11"/>
          </p:nvPr>
        </p:nvSpPr>
        <p:spPr>
          <a:xfrm>
            <a:off x="3299196" y="-1"/>
            <a:ext cx="6330378" cy="6858002"/>
          </a:xfrm>
          <a:custGeom>
            <a:avLst/>
            <a:gdLst>
              <a:gd name="connsiteX0" fmla="*/ 0 w 6330378"/>
              <a:gd name="connsiteY0" fmla="*/ 0 h 6858002"/>
              <a:gd name="connsiteX1" fmla="*/ 4492783 w 6330378"/>
              <a:gd name="connsiteY1" fmla="*/ 0 h 6858002"/>
              <a:gd name="connsiteX2" fmla="*/ 6330378 w 6330378"/>
              <a:gd name="connsiteY2" fmla="*/ 6858002 h 6858002"/>
              <a:gd name="connsiteX3" fmla="*/ 1837597 w 6330378"/>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6330378" h="6858002">
                <a:moveTo>
                  <a:pt x="0" y="0"/>
                </a:moveTo>
                <a:lnTo>
                  <a:pt x="4492783" y="0"/>
                </a:lnTo>
                <a:lnTo>
                  <a:pt x="6330378" y="6858002"/>
                </a:lnTo>
                <a:lnTo>
                  <a:pt x="1837597" y="6858002"/>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1610009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14" name="Рисунок 13"/>
          <p:cNvSpPr>
            <a:spLocks noGrp="1"/>
          </p:cNvSpPr>
          <p:nvPr>
            <p:ph type="pic" sz="quarter" idx="12"/>
          </p:nvPr>
        </p:nvSpPr>
        <p:spPr>
          <a:xfrm>
            <a:off x="7569201" y="0"/>
            <a:ext cx="4622800" cy="6858000"/>
          </a:xfrm>
          <a:solidFill>
            <a:schemeClr val="bg1">
              <a:lumMod val="95000"/>
            </a:schemeClr>
          </a:solidFill>
        </p:spPr>
        <p:txBody>
          <a:bodyPr/>
          <a:lstStyle/>
          <a:p>
            <a:endParaRPr lang="ru-RU"/>
          </a:p>
        </p:txBody>
      </p:sp>
      <p:sp>
        <p:nvSpPr>
          <p:cNvPr id="12" name="Рисунок 5"/>
          <p:cNvSpPr>
            <a:spLocks noGrp="1"/>
          </p:cNvSpPr>
          <p:nvPr>
            <p:ph type="pic" sz="quarter" idx="11"/>
          </p:nvPr>
        </p:nvSpPr>
        <p:spPr>
          <a:xfrm>
            <a:off x="4172105" y="0"/>
            <a:ext cx="5587075" cy="6858000"/>
          </a:xfrm>
          <a:custGeom>
            <a:avLst/>
            <a:gdLst>
              <a:gd name="connsiteX0" fmla="*/ 0 w 5587075"/>
              <a:gd name="connsiteY0" fmla="*/ 0 h 6858000"/>
              <a:gd name="connsiteX1" fmla="*/ 3749480 w 5587075"/>
              <a:gd name="connsiteY1" fmla="*/ 0 h 6858000"/>
              <a:gd name="connsiteX2" fmla="*/ 5587075 w 5587075"/>
              <a:gd name="connsiteY2" fmla="*/ 6858000 h 6858000"/>
              <a:gd name="connsiteX3" fmla="*/ 1837597 w 55870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87075" h="6858000">
                <a:moveTo>
                  <a:pt x="0" y="0"/>
                </a:moveTo>
                <a:lnTo>
                  <a:pt x="3749480" y="0"/>
                </a:lnTo>
                <a:lnTo>
                  <a:pt x="5587075" y="6858000"/>
                </a:lnTo>
                <a:lnTo>
                  <a:pt x="1837597" y="6858000"/>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1483439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8" name="Рисунок 13"/>
          <p:cNvSpPr>
            <a:spLocks noGrp="1"/>
          </p:cNvSpPr>
          <p:nvPr>
            <p:ph type="pic" sz="quarter" idx="12"/>
          </p:nvPr>
        </p:nvSpPr>
        <p:spPr>
          <a:xfrm>
            <a:off x="7569201" y="0"/>
            <a:ext cx="4622800" cy="6858000"/>
          </a:xfrm>
          <a:solidFill>
            <a:schemeClr val="bg1">
              <a:lumMod val="95000"/>
            </a:schemeClr>
          </a:solidFill>
        </p:spPr>
        <p:txBody>
          <a:bodyPr/>
          <a:lstStyle/>
          <a:p>
            <a:endParaRPr lang="ru-RU"/>
          </a:p>
        </p:txBody>
      </p:sp>
      <p:sp>
        <p:nvSpPr>
          <p:cNvPr id="7" name="Рисунок 5"/>
          <p:cNvSpPr>
            <a:spLocks noGrp="1"/>
          </p:cNvSpPr>
          <p:nvPr>
            <p:ph type="pic" sz="quarter" idx="11"/>
          </p:nvPr>
        </p:nvSpPr>
        <p:spPr>
          <a:xfrm>
            <a:off x="3822150" y="0"/>
            <a:ext cx="5587075" cy="6858000"/>
          </a:xfrm>
          <a:custGeom>
            <a:avLst/>
            <a:gdLst>
              <a:gd name="connsiteX0" fmla="*/ 0 w 5587075"/>
              <a:gd name="connsiteY0" fmla="*/ 0 h 6858000"/>
              <a:gd name="connsiteX1" fmla="*/ 3749480 w 5587075"/>
              <a:gd name="connsiteY1" fmla="*/ 0 h 6858000"/>
              <a:gd name="connsiteX2" fmla="*/ 5587075 w 5587075"/>
              <a:gd name="connsiteY2" fmla="*/ 6858000 h 6858000"/>
              <a:gd name="connsiteX3" fmla="*/ 1837597 w 55870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87075" h="6858000">
                <a:moveTo>
                  <a:pt x="0" y="0"/>
                </a:moveTo>
                <a:lnTo>
                  <a:pt x="3749480" y="0"/>
                </a:lnTo>
                <a:lnTo>
                  <a:pt x="5587075" y="6858000"/>
                </a:lnTo>
                <a:lnTo>
                  <a:pt x="1837597" y="6858000"/>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1473220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8" name="Рисунок 13"/>
          <p:cNvSpPr>
            <a:spLocks noGrp="1"/>
          </p:cNvSpPr>
          <p:nvPr>
            <p:ph type="pic" sz="quarter" idx="12"/>
          </p:nvPr>
        </p:nvSpPr>
        <p:spPr>
          <a:xfrm>
            <a:off x="0" y="0"/>
            <a:ext cx="5171090" cy="6858000"/>
          </a:xfrm>
          <a:solidFill>
            <a:schemeClr val="bg1">
              <a:lumMod val="95000"/>
            </a:schemeClr>
          </a:solidFill>
        </p:spPr>
        <p:txBody>
          <a:bodyPr/>
          <a:lstStyle/>
          <a:p>
            <a:endParaRPr lang="ru-RU"/>
          </a:p>
        </p:txBody>
      </p:sp>
      <p:sp>
        <p:nvSpPr>
          <p:cNvPr id="7" name="Рисунок 5"/>
          <p:cNvSpPr>
            <a:spLocks noGrp="1"/>
          </p:cNvSpPr>
          <p:nvPr>
            <p:ph type="pic" sz="quarter" idx="11"/>
          </p:nvPr>
        </p:nvSpPr>
        <p:spPr>
          <a:xfrm>
            <a:off x="3107447" y="0"/>
            <a:ext cx="5587075" cy="6858000"/>
          </a:xfrm>
          <a:custGeom>
            <a:avLst/>
            <a:gdLst>
              <a:gd name="connsiteX0" fmla="*/ 0 w 5587075"/>
              <a:gd name="connsiteY0" fmla="*/ 0 h 6858000"/>
              <a:gd name="connsiteX1" fmla="*/ 3749480 w 5587075"/>
              <a:gd name="connsiteY1" fmla="*/ 0 h 6858000"/>
              <a:gd name="connsiteX2" fmla="*/ 5587075 w 5587075"/>
              <a:gd name="connsiteY2" fmla="*/ 6858000 h 6858000"/>
              <a:gd name="connsiteX3" fmla="*/ 1837597 w 55870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87075" h="6858000">
                <a:moveTo>
                  <a:pt x="0" y="0"/>
                </a:moveTo>
                <a:lnTo>
                  <a:pt x="3749480" y="0"/>
                </a:lnTo>
                <a:lnTo>
                  <a:pt x="5587075" y="6858000"/>
                </a:lnTo>
                <a:lnTo>
                  <a:pt x="1837597" y="6858000"/>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170651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676B623-A94F-432C-91DF-168BBB190AFB}" type="datetimeFigureOut">
              <a:rPr lang="ru-RU" smtClean="0"/>
              <a:t>23.08.2024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117057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29" name="Рисунок 28"/>
          <p:cNvSpPr>
            <a:spLocks noGrp="1"/>
          </p:cNvSpPr>
          <p:nvPr>
            <p:ph type="pic" sz="quarter" idx="10"/>
          </p:nvPr>
        </p:nvSpPr>
        <p:spPr>
          <a:xfrm>
            <a:off x="0" y="0"/>
            <a:ext cx="4705350" cy="3554412"/>
          </a:xfrm>
          <a:custGeom>
            <a:avLst/>
            <a:gdLst>
              <a:gd name="connsiteX0" fmla="*/ 0 w 4705350"/>
              <a:gd name="connsiteY0" fmla="*/ 0 h 3554412"/>
              <a:gd name="connsiteX1" fmla="*/ 4705350 w 4705350"/>
              <a:gd name="connsiteY1" fmla="*/ 0 h 3554412"/>
              <a:gd name="connsiteX2" fmla="*/ 4705350 w 4705350"/>
              <a:gd name="connsiteY2" fmla="*/ 3554412 h 3554412"/>
              <a:gd name="connsiteX3" fmla="*/ 0 w 4705350"/>
              <a:gd name="connsiteY3" fmla="*/ 3554412 h 3554412"/>
            </a:gdLst>
            <a:ahLst/>
            <a:cxnLst>
              <a:cxn ang="0">
                <a:pos x="connsiteX0" y="connsiteY0"/>
              </a:cxn>
              <a:cxn ang="0">
                <a:pos x="connsiteX1" y="connsiteY1"/>
              </a:cxn>
              <a:cxn ang="0">
                <a:pos x="connsiteX2" y="connsiteY2"/>
              </a:cxn>
              <a:cxn ang="0">
                <a:pos x="connsiteX3" y="connsiteY3"/>
              </a:cxn>
            </a:cxnLst>
            <a:rect l="l" t="t" r="r" b="b"/>
            <a:pathLst>
              <a:path w="4705350" h="3554412">
                <a:moveTo>
                  <a:pt x="0" y="0"/>
                </a:moveTo>
                <a:lnTo>
                  <a:pt x="4705350" y="0"/>
                </a:lnTo>
                <a:lnTo>
                  <a:pt x="4705350" y="3554412"/>
                </a:lnTo>
                <a:lnTo>
                  <a:pt x="0" y="3554412"/>
                </a:lnTo>
                <a:close/>
              </a:path>
            </a:pathLst>
          </a:custGeom>
        </p:spPr>
        <p:txBody>
          <a:bodyPr wrap="square">
            <a:noAutofit/>
          </a:bodyPr>
          <a:lstStyle/>
          <a:p>
            <a:endParaRPr lang="ru-RU"/>
          </a:p>
        </p:txBody>
      </p:sp>
      <p:sp>
        <p:nvSpPr>
          <p:cNvPr id="23" name="Рисунок 22"/>
          <p:cNvSpPr>
            <a:spLocks noGrp="1"/>
          </p:cNvSpPr>
          <p:nvPr>
            <p:ph type="pic" sz="quarter" idx="11" hasCustomPrompt="1"/>
          </p:nvPr>
        </p:nvSpPr>
        <p:spPr>
          <a:xfrm>
            <a:off x="7486650" y="0"/>
            <a:ext cx="4705350" cy="3554412"/>
          </a:xfrm>
          <a:custGeom>
            <a:avLst/>
            <a:gdLst>
              <a:gd name="connsiteX0" fmla="*/ 0 w 4705350"/>
              <a:gd name="connsiteY0" fmla="*/ 0 h 3554412"/>
              <a:gd name="connsiteX1" fmla="*/ 4705350 w 4705350"/>
              <a:gd name="connsiteY1" fmla="*/ 0 h 3554412"/>
              <a:gd name="connsiteX2" fmla="*/ 4705350 w 4705350"/>
              <a:gd name="connsiteY2" fmla="*/ 3554412 h 3554412"/>
              <a:gd name="connsiteX3" fmla="*/ 0 w 4705350"/>
              <a:gd name="connsiteY3" fmla="*/ 3554412 h 3554412"/>
            </a:gdLst>
            <a:ahLst/>
            <a:cxnLst>
              <a:cxn ang="0">
                <a:pos x="connsiteX0" y="connsiteY0"/>
              </a:cxn>
              <a:cxn ang="0">
                <a:pos x="connsiteX1" y="connsiteY1"/>
              </a:cxn>
              <a:cxn ang="0">
                <a:pos x="connsiteX2" y="connsiteY2"/>
              </a:cxn>
              <a:cxn ang="0">
                <a:pos x="connsiteX3" y="connsiteY3"/>
              </a:cxn>
            </a:cxnLst>
            <a:rect l="l" t="t" r="r" b="b"/>
            <a:pathLst>
              <a:path w="4705350" h="3554412">
                <a:moveTo>
                  <a:pt x="0" y="0"/>
                </a:moveTo>
                <a:lnTo>
                  <a:pt x="4705350" y="0"/>
                </a:lnTo>
                <a:lnTo>
                  <a:pt x="4705350" y="3554412"/>
                </a:lnTo>
                <a:lnTo>
                  <a:pt x="0" y="3554412"/>
                </a:lnTo>
                <a:close/>
              </a:path>
            </a:pathLst>
          </a:custGeom>
        </p:spPr>
        <p:txBody>
          <a:bodyPr wrap="square">
            <a:noAutofit/>
          </a:bodyPr>
          <a:lstStyle/>
          <a:p>
            <a:r>
              <a:rPr lang="en-US" dirty="0"/>
              <a:t>v</a:t>
            </a:r>
            <a:endParaRPr lang="ru-RU" dirty="0"/>
          </a:p>
        </p:txBody>
      </p:sp>
      <p:sp>
        <p:nvSpPr>
          <p:cNvPr id="26" name="Рисунок 25"/>
          <p:cNvSpPr>
            <a:spLocks noGrp="1"/>
          </p:cNvSpPr>
          <p:nvPr>
            <p:ph type="pic" sz="quarter" idx="12" hasCustomPrompt="1"/>
          </p:nvPr>
        </p:nvSpPr>
        <p:spPr>
          <a:xfrm>
            <a:off x="2918689" y="1"/>
            <a:ext cx="5478219" cy="3554413"/>
          </a:xfrm>
          <a:custGeom>
            <a:avLst/>
            <a:gdLst>
              <a:gd name="connsiteX0" fmla="*/ 0 w 5478219"/>
              <a:gd name="connsiteY0" fmla="*/ 0 h 3554413"/>
              <a:gd name="connsiteX1" fmla="*/ 4525817 w 5478219"/>
              <a:gd name="connsiteY1" fmla="*/ 0 h 3554413"/>
              <a:gd name="connsiteX2" fmla="*/ 5478219 w 5478219"/>
              <a:gd name="connsiteY2" fmla="*/ 3554413 h 3554413"/>
              <a:gd name="connsiteX3" fmla="*/ 945791 w 5478219"/>
              <a:gd name="connsiteY3" fmla="*/ 3554413 h 3554413"/>
              <a:gd name="connsiteX4" fmla="*/ 0 w 5478219"/>
              <a:gd name="connsiteY4" fmla="*/ 24677 h 355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19" h="3554413">
                <a:moveTo>
                  <a:pt x="0" y="0"/>
                </a:moveTo>
                <a:lnTo>
                  <a:pt x="4525817" y="0"/>
                </a:lnTo>
                <a:lnTo>
                  <a:pt x="5478219" y="3554413"/>
                </a:lnTo>
                <a:lnTo>
                  <a:pt x="945791" y="3554413"/>
                </a:lnTo>
                <a:lnTo>
                  <a:pt x="0" y="24677"/>
                </a:lnTo>
                <a:close/>
              </a:path>
            </a:pathLst>
          </a:custGeom>
        </p:spPr>
        <p:txBody>
          <a:bodyPr wrap="square">
            <a:noAutofit/>
          </a:bodyPr>
          <a:lstStyle/>
          <a:p>
            <a:r>
              <a:rPr lang="en-US" dirty="0"/>
              <a:t>v</a:t>
            </a:r>
            <a:endParaRPr lang="ru-RU" dirty="0"/>
          </a:p>
        </p:txBody>
      </p:sp>
      <p:sp>
        <p:nvSpPr>
          <p:cNvPr id="30" name="Рисунок 29"/>
          <p:cNvSpPr>
            <a:spLocks noGrp="1"/>
          </p:cNvSpPr>
          <p:nvPr>
            <p:ph type="pic" sz="quarter" idx="13"/>
          </p:nvPr>
        </p:nvSpPr>
        <p:spPr>
          <a:xfrm>
            <a:off x="0" y="3554414"/>
            <a:ext cx="4705350" cy="3303587"/>
          </a:xfrm>
          <a:custGeom>
            <a:avLst/>
            <a:gdLst>
              <a:gd name="connsiteX0" fmla="*/ 0 w 4705350"/>
              <a:gd name="connsiteY0" fmla="*/ 0 h 3303587"/>
              <a:gd name="connsiteX1" fmla="*/ 4705350 w 4705350"/>
              <a:gd name="connsiteY1" fmla="*/ 0 h 3303587"/>
              <a:gd name="connsiteX2" fmla="*/ 4705350 w 4705350"/>
              <a:gd name="connsiteY2" fmla="*/ 3303587 h 3303587"/>
              <a:gd name="connsiteX3" fmla="*/ 0 w 4705350"/>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4705350" h="3303587">
                <a:moveTo>
                  <a:pt x="0" y="0"/>
                </a:moveTo>
                <a:lnTo>
                  <a:pt x="4705350" y="0"/>
                </a:lnTo>
                <a:lnTo>
                  <a:pt x="4705350" y="3303587"/>
                </a:lnTo>
                <a:lnTo>
                  <a:pt x="0" y="3303587"/>
                </a:lnTo>
                <a:close/>
              </a:path>
            </a:pathLst>
          </a:custGeom>
        </p:spPr>
        <p:txBody>
          <a:bodyPr wrap="square">
            <a:noAutofit/>
          </a:bodyPr>
          <a:lstStyle/>
          <a:p>
            <a:endParaRPr lang="ru-RU"/>
          </a:p>
        </p:txBody>
      </p:sp>
      <p:sp>
        <p:nvSpPr>
          <p:cNvPr id="31" name="Рисунок 30"/>
          <p:cNvSpPr>
            <a:spLocks noGrp="1"/>
          </p:cNvSpPr>
          <p:nvPr>
            <p:ph type="pic" sz="quarter" idx="14" hasCustomPrompt="1"/>
          </p:nvPr>
        </p:nvSpPr>
        <p:spPr>
          <a:xfrm>
            <a:off x="3864478" y="3554414"/>
            <a:ext cx="5417622" cy="3303587"/>
          </a:xfrm>
          <a:custGeom>
            <a:avLst/>
            <a:gdLst>
              <a:gd name="connsiteX0" fmla="*/ 0 w 5417622"/>
              <a:gd name="connsiteY0" fmla="*/ 0 h 3303587"/>
              <a:gd name="connsiteX1" fmla="*/ 4532429 w 5417622"/>
              <a:gd name="connsiteY1" fmla="*/ 0 h 3303587"/>
              <a:gd name="connsiteX2" fmla="*/ 5417622 w 5417622"/>
              <a:gd name="connsiteY2" fmla="*/ 3303587 h 3303587"/>
              <a:gd name="connsiteX3" fmla="*/ 885194 w 5417622"/>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5417622" h="3303587">
                <a:moveTo>
                  <a:pt x="0" y="0"/>
                </a:moveTo>
                <a:lnTo>
                  <a:pt x="4532429" y="0"/>
                </a:lnTo>
                <a:lnTo>
                  <a:pt x="5417622" y="3303587"/>
                </a:lnTo>
                <a:lnTo>
                  <a:pt x="885194" y="3303587"/>
                </a:lnTo>
                <a:close/>
              </a:path>
            </a:pathLst>
          </a:custGeom>
        </p:spPr>
        <p:txBody>
          <a:bodyPr wrap="square">
            <a:noAutofit/>
          </a:bodyPr>
          <a:lstStyle/>
          <a:p>
            <a:r>
              <a:rPr lang="en-US" dirty="0"/>
              <a:t>v</a:t>
            </a:r>
            <a:endParaRPr lang="ru-RU" dirty="0"/>
          </a:p>
        </p:txBody>
      </p:sp>
    </p:spTree>
    <p:extLst>
      <p:ext uri="{BB962C8B-B14F-4D97-AF65-F5344CB8AC3E}">
        <p14:creationId xmlns:p14="http://schemas.microsoft.com/office/powerpoint/2010/main" val="1155453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Пустой слайд">
    <p:spTree>
      <p:nvGrpSpPr>
        <p:cNvPr id="1" name=""/>
        <p:cNvGrpSpPr/>
        <p:nvPr/>
      </p:nvGrpSpPr>
      <p:grpSpPr>
        <a:xfrm>
          <a:off x="0" y="0"/>
          <a:ext cx="0" cy="0"/>
          <a:chOff x="0" y="0"/>
          <a:chExt cx="0" cy="0"/>
        </a:xfrm>
      </p:grpSpPr>
      <p:sp>
        <p:nvSpPr>
          <p:cNvPr id="29" name="Рисунок 28"/>
          <p:cNvSpPr>
            <a:spLocks noGrp="1"/>
          </p:cNvSpPr>
          <p:nvPr>
            <p:ph type="pic" sz="quarter" idx="10"/>
          </p:nvPr>
        </p:nvSpPr>
        <p:spPr>
          <a:xfrm>
            <a:off x="0" y="0"/>
            <a:ext cx="4705350" cy="3554412"/>
          </a:xfrm>
          <a:custGeom>
            <a:avLst/>
            <a:gdLst>
              <a:gd name="connsiteX0" fmla="*/ 0 w 4705350"/>
              <a:gd name="connsiteY0" fmla="*/ 0 h 3554412"/>
              <a:gd name="connsiteX1" fmla="*/ 4705350 w 4705350"/>
              <a:gd name="connsiteY1" fmla="*/ 0 h 3554412"/>
              <a:gd name="connsiteX2" fmla="*/ 4705350 w 4705350"/>
              <a:gd name="connsiteY2" fmla="*/ 3554412 h 3554412"/>
              <a:gd name="connsiteX3" fmla="*/ 0 w 4705350"/>
              <a:gd name="connsiteY3" fmla="*/ 3554412 h 3554412"/>
            </a:gdLst>
            <a:ahLst/>
            <a:cxnLst>
              <a:cxn ang="0">
                <a:pos x="connsiteX0" y="connsiteY0"/>
              </a:cxn>
              <a:cxn ang="0">
                <a:pos x="connsiteX1" y="connsiteY1"/>
              </a:cxn>
              <a:cxn ang="0">
                <a:pos x="connsiteX2" y="connsiteY2"/>
              </a:cxn>
              <a:cxn ang="0">
                <a:pos x="connsiteX3" y="connsiteY3"/>
              </a:cxn>
            </a:cxnLst>
            <a:rect l="l" t="t" r="r" b="b"/>
            <a:pathLst>
              <a:path w="4705350" h="3554412">
                <a:moveTo>
                  <a:pt x="0" y="0"/>
                </a:moveTo>
                <a:lnTo>
                  <a:pt x="4705350" y="0"/>
                </a:lnTo>
                <a:lnTo>
                  <a:pt x="4705350" y="3554412"/>
                </a:lnTo>
                <a:lnTo>
                  <a:pt x="0" y="3554412"/>
                </a:lnTo>
                <a:close/>
              </a:path>
            </a:pathLst>
          </a:custGeom>
        </p:spPr>
        <p:txBody>
          <a:bodyPr wrap="square">
            <a:noAutofit/>
          </a:bodyPr>
          <a:lstStyle/>
          <a:p>
            <a:endParaRPr lang="ru-RU"/>
          </a:p>
        </p:txBody>
      </p:sp>
      <p:sp>
        <p:nvSpPr>
          <p:cNvPr id="10" name="Рисунок 9"/>
          <p:cNvSpPr>
            <a:spLocks noGrp="1"/>
          </p:cNvSpPr>
          <p:nvPr>
            <p:ph type="pic" sz="quarter" idx="12" hasCustomPrompt="1"/>
          </p:nvPr>
        </p:nvSpPr>
        <p:spPr>
          <a:xfrm>
            <a:off x="2448900" y="1"/>
            <a:ext cx="4545656" cy="3554413"/>
          </a:xfrm>
          <a:custGeom>
            <a:avLst/>
            <a:gdLst>
              <a:gd name="connsiteX0" fmla="*/ 0 w 4545656"/>
              <a:gd name="connsiteY0" fmla="*/ 0 h 3554413"/>
              <a:gd name="connsiteX1" fmla="*/ 3593254 w 4545656"/>
              <a:gd name="connsiteY1" fmla="*/ 0 h 3554413"/>
              <a:gd name="connsiteX2" fmla="*/ 4545656 w 4545656"/>
              <a:gd name="connsiteY2" fmla="*/ 3554413 h 3554413"/>
              <a:gd name="connsiteX3" fmla="*/ 945791 w 4545656"/>
              <a:gd name="connsiteY3" fmla="*/ 3554413 h 3554413"/>
              <a:gd name="connsiteX4" fmla="*/ 0 w 4545656"/>
              <a:gd name="connsiteY4" fmla="*/ 24677 h 355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656" h="3554413">
                <a:moveTo>
                  <a:pt x="0" y="0"/>
                </a:moveTo>
                <a:lnTo>
                  <a:pt x="3593254" y="0"/>
                </a:lnTo>
                <a:lnTo>
                  <a:pt x="4545656" y="3554413"/>
                </a:lnTo>
                <a:lnTo>
                  <a:pt x="945791" y="3554413"/>
                </a:lnTo>
                <a:lnTo>
                  <a:pt x="0" y="24677"/>
                </a:lnTo>
                <a:close/>
              </a:path>
            </a:pathLst>
          </a:custGeom>
        </p:spPr>
        <p:txBody>
          <a:bodyPr wrap="square">
            <a:noAutofit/>
          </a:bodyPr>
          <a:lstStyle/>
          <a:p>
            <a:r>
              <a:rPr lang="en-US" dirty="0"/>
              <a:t>v</a:t>
            </a:r>
            <a:endParaRPr lang="ru-RU" dirty="0"/>
          </a:p>
        </p:txBody>
      </p:sp>
      <p:sp>
        <p:nvSpPr>
          <p:cNvPr id="30" name="Рисунок 29"/>
          <p:cNvSpPr>
            <a:spLocks noGrp="1"/>
          </p:cNvSpPr>
          <p:nvPr>
            <p:ph type="pic" sz="quarter" idx="13"/>
          </p:nvPr>
        </p:nvSpPr>
        <p:spPr>
          <a:xfrm>
            <a:off x="0" y="3554414"/>
            <a:ext cx="4705350" cy="3303587"/>
          </a:xfrm>
          <a:custGeom>
            <a:avLst/>
            <a:gdLst>
              <a:gd name="connsiteX0" fmla="*/ 0 w 4705350"/>
              <a:gd name="connsiteY0" fmla="*/ 0 h 3303587"/>
              <a:gd name="connsiteX1" fmla="*/ 4705350 w 4705350"/>
              <a:gd name="connsiteY1" fmla="*/ 0 h 3303587"/>
              <a:gd name="connsiteX2" fmla="*/ 4705350 w 4705350"/>
              <a:gd name="connsiteY2" fmla="*/ 3303587 h 3303587"/>
              <a:gd name="connsiteX3" fmla="*/ 0 w 4705350"/>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4705350" h="3303587">
                <a:moveTo>
                  <a:pt x="0" y="0"/>
                </a:moveTo>
                <a:lnTo>
                  <a:pt x="4705350" y="0"/>
                </a:lnTo>
                <a:lnTo>
                  <a:pt x="4705350" y="3303587"/>
                </a:lnTo>
                <a:lnTo>
                  <a:pt x="0" y="3303587"/>
                </a:lnTo>
                <a:close/>
              </a:path>
            </a:pathLst>
          </a:custGeom>
        </p:spPr>
        <p:txBody>
          <a:bodyPr wrap="square">
            <a:noAutofit/>
          </a:bodyPr>
          <a:lstStyle/>
          <a:p>
            <a:endParaRPr lang="ru-RU"/>
          </a:p>
        </p:txBody>
      </p:sp>
      <p:sp>
        <p:nvSpPr>
          <p:cNvPr id="12" name="Рисунок 11"/>
          <p:cNvSpPr>
            <a:spLocks noGrp="1"/>
          </p:cNvSpPr>
          <p:nvPr>
            <p:ph type="pic" sz="quarter" idx="14" hasCustomPrompt="1"/>
          </p:nvPr>
        </p:nvSpPr>
        <p:spPr>
          <a:xfrm>
            <a:off x="3394689" y="3554414"/>
            <a:ext cx="4506010" cy="3303587"/>
          </a:xfrm>
          <a:custGeom>
            <a:avLst/>
            <a:gdLst>
              <a:gd name="connsiteX0" fmla="*/ 0 w 4506010"/>
              <a:gd name="connsiteY0" fmla="*/ 0 h 3303587"/>
              <a:gd name="connsiteX1" fmla="*/ 3620816 w 4506010"/>
              <a:gd name="connsiteY1" fmla="*/ 0 h 3303587"/>
              <a:gd name="connsiteX2" fmla="*/ 4506010 w 4506010"/>
              <a:gd name="connsiteY2" fmla="*/ 3303587 h 3303587"/>
              <a:gd name="connsiteX3" fmla="*/ 885194 w 4506010"/>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4506010" h="3303587">
                <a:moveTo>
                  <a:pt x="0" y="0"/>
                </a:moveTo>
                <a:lnTo>
                  <a:pt x="3620816" y="0"/>
                </a:lnTo>
                <a:lnTo>
                  <a:pt x="4506010" y="3303587"/>
                </a:lnTo>
                <a:lnTo>
                  <a:pt x="885194" y="3303587"/>
                </a:lnTo>
                <a:close/>
              </a:path>
            </a:pathLst>
          </a:custGeom>
        </p:spPr>
        <p:txBody>
          <a:bodyPr wrap="square">
            <a:noAutofit/>
          </a:bodyPr>
          <a:lstStyle/>
          <a:p>
            <a:r>
              <a:rPr lang="en-US" dirty="0"/>
              <a:t>v</a:t>
            </a:r>
            <a:endParaRPr lang="ru-RU" dirty="0"/>
          </a:p>
        </p:txBody>
      </p:sp>
    </p:spTree>
    <p:extLst>
      <p:ext uri="{BB962C8B-B14F-4D97-AF65-F5344CB8AC3E}">
        <p14:creationId xmlns:p14="http://schemas.microsoft.com/office/powerpoint/2010/main" val="319069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Пустой слайд">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3554414"/>
            <a:ext cx="4705350" cy="3303587"/>
          </a:xfrm>
          <a:custGeom>
            <a:avLst/>
            <a:gdLst>
              <a:gd name="connsiteX0" fmla="*/ 0 w 4705350"/>
              <a:gd name="connsiteY0" fmla="*/ 0 h 3303587"/>
              <a:gd name="connsiteX1" fmla="*/ 4705350 w 4705350"/>
              <a:gd name="connsiteY1" fmla="*/ 0 h 3303587"/>
              <a:gd name="connsiteX2" fmla="*/ 4705350 w 4705350"/>
              <a:gd name="connsiteY2" fmla="*/ 3303587 h 3303587"/>
              <a:gd name="connsiteX3" fmla="*/ 0 w 4705350"/>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4705350" h="3303587">
                <a:moveTo>
                  <a:pt x="0" y="0"/>
                </a:moveTo>
                <a:lnTo>
                  <a:pt x="4705350" y="0"/>
                </a:lnTo>
                <a:lnTo>
                  <a:pt x="4705350" y="3303587"/>
                </a:lnTo>
                <a:lnTo>
                  <a:pt x="0" y="3303587"/>
                </a:lnTo>
                <a:close/>
              </a:path>
            </a:pathLst>
          </a:custGeom>
        </p:spPr>
        <p:txBody>
          <a:bodyPr wrap="square">
            <a:noAutofit/>
          </a:bodyPr>
          <a:lstStyle/>
          <a:p>
            <a:endParaRPr lang="ru-RU"/>
          </a:p>
        </p:txBody>
      </p:sp>
      <p:sp>
        <p:nvSpPr>
          <p:cNvPr id="12" name="Рисунок 11"/>
          <p:cNvSpPr>
            <a:spLocks noGrp="1"/>
          </p:cNvSpPr>
          <p:nvPr>
            <p:ph type="pic" sz="quarter" idx="12" hasCustomPrompt="1"/>
          </p:nvPr>
        </p:nvSpPr>
        <p:spPr>
          <a:xfrm>
            <a:off x="3864478" y="3554414"/>
            <a:ext cx="5417622" cy="3303587"/>
          </a:xfrm>
          <a:custGeom>
            <a:avLst/>
            <a:gdLst>
              <a:gd name="connsiteX0" fmla="*/ 0 w 5417622"/>
              <a:gd name="connsiteY0" fmla="*/ 0 h 3303587"/>
              <a:gd name="connsiteX1" fmla="*/ 4532429 w 5417622"/>
              <a:gd name="connsiteY1" fmla="*/ 0 h 3303587"/>
              <a:gd name="connsiteX2" fmla="*/ 5417622 w 5417622"/>
              <a:gd name="connsiteY2" fmla="*/ 3303587 h 3303587"/>
              <a:gd name="connsiteX3" fmla="*/ 885194 w 5417622"/>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5417622" h="3303587">
                <a:moveTo>
                  <a:pt x="0" y="0"/>
                </a:moveTo>
                <a:lnTo>
                  <a:pt x="4532429" y="0"/>
                </a:lnTo>
                <a:lnTo>
                  <a:pt x="5417622" y="3303587"/>
                </a:lnTo>
                <a:lnTo>
                  <a:pt x="885194" y="3303587"/>
                </a:lnTo>
                <a:close/>
              </a:path>
            </a:pathLst>
          </a:custGeom>
        </p:spPr>
        <p:txBody>
          <a:bodyPr wrap="square">
            <a:noAutofit/>
          </a:bodyPr>
          <a:lstStyle/>
          <a:p>
            <a:r>
              <a:rPr lang="en-US" dirty="0"/>
              <a:t>v</a:t>
            </a:r>
            <a:endParaRPr lang="ru-RU" dirty="0"/>
          </a:p>
        </p:txBody>
      </p:sp>
    </p:spTree>
    <p:extLst>
      <p:ext uri="{BB962C8B-B14F-4D97-AF65-F5344CB8AC3E}">
        <p14:creationId xmlns:p14="http://schemas.microsoft.com/office/powerpoint/2010/main" val="217195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676B623-A94F-432C-91DF-168BBB190AFB}" type="datetimeFigureOut">
              <a:rPr lang="ru-RU" smtClean="0"/>
              <a:t>23.08.2024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358795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1" name="Рисунок 20"/>
          <p:cNvSpPr>
            <a:spLocks noGrp="1"/>
          </p:cNvSpPr>
          <p:nvPr>
            <p:ph type="pic" sz="quarter" idx="12"/>
          </p:nvPr>
        </p:nvSpPr>
        <p:spPr>
          <a:xfrm>
            <a:off x="8769350" y="0"/>
            <a:ext cx="3422650" cy="6858000"/>
          </a:xfrm>
        </p:spPr>
        <p:txBody>
          <a:bodyPr/>
          <a:lstStyle/>
          <a:p>
            <a:endParaRPr lang="ru-RU"/>
          </a:p>
        </p:txBody>
      </p:sp>
      <p:sp>
        <p:nvSpPr>
          <p:cNvPr id="18" name="Рисунок 17"/>
          <p:cNvSpPr>
            <a:spLocks noGrp="1"/>
          </p:cNvSpPr>
          <p:nvPr>
            <p:ph type="pic" sz="quarter" idx="10"/>
          </p:nvPr>
        </p:nvSpPr>
        <p:spPr>
          <a:xfrm>
            <a:off x="3318069" y="0"/>
            <a:ext cx="4667132" cy="6858000"/>
          </a:xfrm>
          <a:custGeom>
            <a:avLst/>
            <a:gdLst>
              <a:gd name="connsiteX0" fmla="*/ 0 w 4667132"/>
              <a:gd name="connsiteY0" fmla="*/ 0 h 6858000"/>
              <a:gd name="connsiteX1" fmla="*/ 2829537 w 4667132"/>
              <a:gd name="connsiteY1" fmla="*/ 0 h 6858000"/>
              <a:gd name="connsiteX2" fmla="*/ 4667132 w 4667132"/>
              <a:gd name="connsiteY2" fmla="*/ 6858000 h 6858000"/>
              <a:gd name="connsiteX3" fmla="*/ 1837596 w 46671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67132" h="6858000">
                <a:moveTo>
                  <a:pt x="0" y="0"/>
                </a:moveTo>
                <a:lnTo>
                  <a:pt x="2829537" y="0"/>
                </a:lnTo>
                <a:lnTo>
                  <a:pt x="4667132" y="6858000"/>
                </a:lnTo>
                <a:lnTo>
                  <a:pt x="1837596" y="6858000"/>
                </a:lnTo>
                <a:close/>
              </a:path>
            </a:pathLst>
          </a:custGeom>
        </p:spPr>
        <p:txBody>
          <a:bodyPr wrap="square">
            <a:noAutofit/>
          </a:bodyPr>
          <a:lstStyle/>
          <a:p>
            <a:endParaRPr lang="ru-RU"/>
          </a:p>
        </p:txBody>
      </p:sp>
      <p:sp>
        <p:nvSpPr>
          <p:cNvPr id="9" name="Рисунок 8"/>
          <p:cNvSpPr>
            <a:spLocks noGrp="1"/>
          </p:cNvSpPr>
          <p:nvPr>
            <p:ph type="pic" sz="quarter" idx="11"/>
          </p:nvPr>
        </p:nvSpPr>
        <p:spPr>
          <a:xfrm>
            <a:off x="6181191" y="0"/>
            <a:ext cx="4568237" cy="6858000"/>
          </a:xfrm>
          <a:custGeom>
            <a:avLst/>
            <a:gdLst>
              <a:gd name="connsiteX0" fmla="*/ 0 w 4568237"/>
              <a:gd name="connsiteY0" fmla="*/ 0 h 6858000"/>
              <a:gd name="connsiteX1" fmla="*/ 2730642 w 4568237"/>
              <a:gd name="connsiteY1" fmla="*/ 0 h 6858000"/>
              <a:gd name="connsiteX2" fmla="*/ 4568237 w 4568237"/>
              <a:gd name="connsiteY2" fmla="*/ 6858000 h 6858000"/>
              <a:gd name="connsiteX3" fmla="*/ 1837596 w 4568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8237" h="6858000">
                <a:moveTo>
                  <a:pt x="0" y="0"/>
                </a:moveTo>
                <a:lnTo>
                  <a:pt x="2730642" y="0"/>
                </a:lnTo>
                <a:lnTo>
                  <a:pt x="4568237" y="6858000"/>
                </a:lnTo>
                <a:lnTo>
                  <a:pt x="1837596" y="6858000"/>
                </a:lnTo>
                <a:close/>
              </a:path>
            </a:pathLst>
          </a:custGeom>
        </p:spPr>
        <p:txBody>
          <a:bodyPr wrap="square">
            <a:noAutofit/>
          </a:bodyPr>
          <a:lstStyle/>
          <a:p>
            <a:endParaRPr lang="ru-RU"/>
          </a:p>
        </p:txBody>
      </p:sp>
    </p:spTree>
    <p:extLst>
      <p:ext uri="{BB962C8B-B14F-4D97-AF65-F5344CB8AC3E}">
        <p14:creationId xmlns:p14="http://schemas.microsoft.com/office/powerpoint/2010/main" val="4166578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676B623-A94F-432C-91DF-168BBB190AFB}" type="datetimeFigureOut">
              <a:rPr lang="ru-RU" smtClean="0"/>
              <a:t>23.08.2024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378380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76B623-A94F-432C-91DF-168BBB190AFB}" type="datetimeFigureOut">
              <a:rPr lang="ru-RU" smtClean="0"/>
              <a:t>23.08.2024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413224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76B623-A94F-432C-91DF-168BBB190AFB}" type="datetimeFigureOut">
              <a:rPr lang="ru-RU" smtClean="0"/>
              <a:t>23.08.2024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28288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9" name="Рисунок 20"/>
          <p:cNvSpPr>
            <a:spLocks noGrp="1"/>
          </p:cNvSpPr>
          <p:nvPr>
            <p:ph type="pic" sz="quarter" idx="12"/>
          </p:nvPr>
        </p:nvSpPr>
        <p:spPr>
          <a:xfrm>
            <a:off x="-5686" y="0"/>
            <a:ext cx="3422650" cy="6858000"/>
          </a:xfrm>
        </p:spPr>
        <p:txBody>
          <a:bodyPr/>
          <a:lstStyle/>
          <a:p>
            <a:endParaRPr lang="ru-RU"/>
          </a:p>
        </p:txBody>
      </p:sp>
      <p:sp>
        <p:nvSpPr>
          <p:cNvPr id="10" name="Рисунок 17"/>
          <p:cNvSpPr>
            <a:spLocks noGrp="1"/>
          </p:cNvSpPr>
          <p:nvPr>
            <p:ph type="pic" sz="quarter" idx="10"/>
          </p:nvPr>
        </p:nvSpPr>
        <p:spPr>
          <a:xfrm>
            <a:off x="1454100" y="0"/>
            <a:ext cx="4667132" cy="6858000"/>
          </a:xfrm>
          <a:custGeom>
            <a:avLst/>
            <a:gdLst>
              <a:gd name="connsiteX0" fmla="*/ 0 w 4667132"/>
              <a:gd name="connsiteY0" fmla="*/ 0 h 6858000"/>
              <a:gd name="connsiteX1" fmla="*/ 2829537 w 4667132"/>
              <a:gd name="connsiteY1" fmla="*/ 0 h 6858000"/>
              <a:gd name="connsiteX2" fmla="*/ 4667132 w 4667132"/>
              <a:gd name="connsiteY2" fmla="*/ 6858000 h 6858000"/>
              <a:gd name="connsiteX3" fmla="*/ 1837596 w 46671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67132" h="6858000">
                <a:moveTo>
                  <a:pt x="0" y="0"/>
                </a:moveTo>
                <a:lnTo>
                  <a:pt x="2829537" y="0"/>
                </a:lnTo>
                <a:lnTo>
                  <a:pt x="4667132" y="6858000"/>
                </a:lnTo>
                <a:lnTo>
                  <a:pt x="1837596" y="6858000"/>
                </a:lnTo>
                <a:close/>
              </a:path>
            </a:pathLst>
          </a:custGeom>
        </p:spPr>
        <p:txBody>
          <a:bodyPr wrap="square">
            <a:noAutofit/>
          </a:bodyPr>
          <a:lstStyle/>
          <a:p>
            <a:endParaRPr lang="ru-RU"/>
          </a:p>
        </p:txBody>
      </p:sp>
      <p:sp>
        <p:nvSpPr>
          <p:cNvPr id="11" name="Рисунок 8"/>
          <p:cNvSpPr>
            <a:spLocks noGrp="1"/>
          </p:cNvSpPr>
          <p:nvPr>
            <p:ph type="pic" sz="quarter" idx="11"/>
          </p:nvPr>
        </p:nvSpPr>
        <p:spPr>
          <a:xfrm>
            <a:off x="4317222" y="0"/>
            <a:ext cx="4568237" cy="6858000"/>
          </a:xfrm>
          <a:custGeom>
            <a:avLst/>
            <a:gdLst>
              <a:gd name="connsiteX0" fmla="*/ 0 w 4568237"/>
              <a:gd name="connsiteY0" fmla="*/ 0 h 6858000"/>
              <a:gd name="connsiteX1" fmla="*/ 2730642 w 4568237"/>
              <a:gd name="connsiteY1" fmla="*/ 0 h 6858000"/>
              <a:gd name="connsiteX2" fmla="*/ 4568237 w 4568237"/>
              <a:gd name="connsiteY2" fmla="*/ 6858000 h 6858000"/>
              <a:gd name="connsiteX3" fmla="*/ 1837596 w 4568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8237" h="6858000">
                <a:moveTo>
                  <a:pt x="0" y="0"/>
                </a:moveTo>
                <a:lnTo>
                  <a:pt x="2730642" y="0"/>
                </a:lnTo>
                <a:lnTo>
                  <a:pt x="4568237" y="6858000"/>
                </a:lnTo>
                <a:lnTo>
                  <a:pt x="1837596" y="6858000"/>
                </a:lnTo>
                <a:close/>
              </a:path>
            </a:pathLst>
          </a:custGeom>
        </p:spPr>
        <p:txBody>
          <a:bodyPr wrap="square">
            <a:noAutofit/>
          </a:bodyPr>
          <a:lstStyle/>
          <a:p>
            <a:endParaRPr lang="ru-RU"/>
          </a:p>
        </p:txBody>
      </p:sp>
    </p:spTree>
    <p:extLst>
      <p:ext uri="{BB962C8B-B14F-4D97-AF65-F5344CB8AC3E}">
        <p14:creationId xmlns:p14="http://schemas.microsoft.com/office/powerpoint/2010/main" val="229411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28" name="Рисунок 27"/>
          <p:cNvSpPr>
            <a:spLocks noGrp="1"/>
          </p:cNvSpPr>
          <p:nvPr>
            <p:ph type="pic" sz="quarter" idx="12"/>
          </p:nvPr>
        </p:nvSpPr>
        <p:spPr>
          <a:xfrm>
            <a:off x="-1" y="4948238"/>
            <a:ext cx="3804558" cy="1909762"/>
          </a:xfrm>
          <a:custGeom>
            <a:avLst/>
            <a:gdLst>
              <a:gd name="connsiteX0" fmla="*/ 0 w 3804558"/>
              <a:gd name="connsiteY0" fmla="*/ 0 h 1909762"/>
              <a:gd name="connsiteX1" fmla="*/ 3804558 w 3804558"/>
              <a:gd name="connsiteY1" fmla="*/ 0 h 1909762"/>
              <a:gd name="connsiteX2" fmla="*/ 3804558 w 3804558"/>
              <a:gd name="connsiteY2" fmla="*/ 1909762 h 1909762"/>
              <a:gd name="connsiteX3" fmla="*/ 0 w 3804558"/>
              <a:gd name="connsiteY3" fmla="*/ 1909762 h 1909762"/>
            </a:gdLst>
            <a:ahLst/>
            <a:cxnLst>
              <a:cxn ang="0">
                <a:pos x="connsiteX0" y="connsiteY0"/>
              </a:cxn>
              <a:cxn ang="0">
                <a:pos x="connsiteX1" y="connsiteY1"/>
              </a:cxn>
              <a:cxn ang="0">
                <a:pos x="connsiteX2" y="connsiteY2"/>
              </a:cxn>
              <a:cxn ang="0">
                <a:pos x="connsiteX3" y="connsiteY3"/>
              </a:cxn>
            </a:cxnLst>
            <a:rect l="l" t="t" r="r" b="b"/>
            <a:pathLst>
              <a:path w="3804558" h="1909762">
                <a:moveTo>
                  <a:pt x="0" y="0"/>
                </a:moveTo>
                <a:lnTo>
                  <a:pt x="3804558" y="0"/>
                </a:lnTo>
                <a:lnTo>
                  <a:pt x="3804558" y="1909762"/>
                </a:lnTo>
                <a:lnTo>
                  <a:pt x="0" y="1909762"/>
                </a:lnTo>
                <a:close/>
              </a:path>
            </a:pathLst>
          </a:custGeom>
        </p:spPr>
        <p:txBody>
          <a:bodyPr wrap="square">
            <a:noAutofit/>
          </a:bodyPr>
          <a:lstStyle/>
          <a:p>
            <a:endParaRPr lang="ru-RU"/>
          </a:p>
        </p:txBody>
      </p:sp>
      <p:sp>
        <p:nvSpPr>
          <p:cNvPr id="31" name="Рисунок 30"/>
          <p:cNvSpPr>
            <a:spLocks noGrp="1"/>
          </p:cNvSpPr>
          <p:nvPr>
            <p:ph type="pic" sz="quarter" idx="10"/>
          </p:nvPr>
        </p:nvSpPr>
        <p:spPr>
          <a:xfrm>
            <a:off x="2799874" y="4948238"/>
            <a:ext cx="3622980" cy="1909762"/>
          </a:xfrm>
          <a:custGeom>
            <a:avLst/>
            <a:gdLst>
              <a:gd name="connsiteX0" fmla="*/ 0 w 3622980"/>
              <a:gd name="connsiteY0" fmla="*/ 0 h 1909762"/>
              <a:gd name="connsiteX1" fmla="*/ 3111261 w 3622980"/>
              <a:gd name="connsiteY1" fmla="*/ 0 h 1909762"/>
              <a:gd name="connsiteX2" fmla="*/ 3622980 w 3622980"/>
              <a:gd name="connsiteY2" fmla="*/ 1909762 h 1909762"/>
              <a:gd name="connsiteX3" fmla="*/ 511719 w 3622980"/>
              <a:gd name="connsiteY3" fmla="*/ 1909762 h 1909762"/>
            </a:gdLst>
            <a:ahLst/>
            <a:cxnLst>
              <a:cxn ang="0">
                <a:pos x="connsiteX0" y="connsiteY0"/>
              </a:cxn>
              <a:cxn ang="0">
                <a:pos x="connsiteX1" y="connsiteY1"/>
              </a:cxn>
              <a:cxn ang="0">
                <a:pos x="connsiteX2" y="connsiteY2"/>
              </a:cxn>
              <a:cxn ang="0">
                <a:pos x="connsiteX3" y="connsiteY3"/>
              </a:cxn>
            </a:cxnLst>
            <a:rect l="l" t="t" r="r" b="b"/>
            <a:pathLst>
              <a:path w="3622980" h="1909762">
                <a:moveTo>
                  <a:pt x="0" y="0"/>
                </a:moveTo>
                <a:lnTo>
                  <a:pt x="3111261" y="0"/>
                </a:lnTo>
                <a:lnTo>
                  <a:pt x="3622980" y="1909762"/>
                </a:lnTo>
                <a:lnTo>
                  <a:pt x="511719" y="1909762"/>
                </a:lnTo>
                <a:close/>
              </a:path>
            </a:pathLst>
          </a:custGeom>
        </p:spPr>
        <p:txBody>
          <a:bodyPr wrap="square">
            <a:noAutofit/>
          </a:bodyPr>
          <a:lstStyle/>
          <a:p>
            <a:endParaRPr lang="ru-RU"/>
          </a:p>
        </p:txBody>
      </p:sp>
      <p:sp>
        <p:nvSpPr>
          <p:cNvPr id="34" name="Рисунок 33"/>
          <p:cNvSpPr>
            <a:spLocks noGrp="1"/>
          </p:cNvSpPr>
          <p:nvPr>
            <p:ph type="pic" sz="quarter" idx="13"/>
          </p:nvPr>
        </p:nvSpPr>
        <p:spPr>
          <a:xfrm>
            <a:off x="5905930" y="4948238"/>
            <a:ext cx="3622979" cy="1909762"/>
          </a:xfrm>
          <a:custGeom>
            <a:avLst/>
            <a:gdLst>
              <a:gd name="connsiteX0" fmla="*/ 0 w 3622979"/>
              <a:gd name="connsiteY0" fmla="*/ 0 h 1909762"/>
              <a:gd name="connsiteX1" fmla="*/ 3111260 w 3622979"/>
              <a:gd name="connsiteY1" fmla="*/ 0 h 1909762"/>
              <a:gd name="connsiteX2" fmla="*/ 3622979 w 3622979"/>
              <a:gd name="connsiteY2" fmla="*/ 1909762 h 1909762"/>
              <a:gd name="connsiteX3" fmla="*/ 511719 w 3622979"/>
              <a:gd name="connsiteY3" fmla="*/ 1909762 h 1909762"/>
            </a:gdLst>
            <a:ahLst/>
            <a:cxnLst>
              <a:cxn ang="0">
                <a:pos x="connsiteX0" y="connsiteY0"/>
              </a:cxn>
              <a:cxn ang="0">
                <a:pos x="connsiteX1" y="connsiteY1"/>
              </a:cxn>
              <a:cxn ang="0">
                <a:pos x="connsiteX2" y="connsiteY2"/>
              </a:cxn>
              <a:cxn ang="0">
                <a:pos x="connsiteX3" y="connsiteY3"/>
              </a:cxn>
            </a:cxnLst>
            <a:rect l="l" t="t" r="r" b="b"/>
            <a:pathLst>
              <a:path w="3622979" h="1909762">
                <a:moveTo>
                  <a:pt x="0" y="0"/>
                </a:moveTo>
                <a:lnTo>
                  <a:pt x="3111260" y="0"/>
                </a:lnTo>
                <a:lnTo>
                  <a:pt x="3622979" y="1909762"/>
                </a:lnTo>
                <a:lnTo>
                  <a:pt x="511719" y="1909762"/>
                </a:lnTo>
                <a:close/>
              </a:path>
            </a:pathLst>
          </a:custGeom>
        </p:spPr>
        <p:txBody>
          <a:bodyPr wrap="square">
            <a:noAutofit/>
          </a:bodyPr>
          <a:lstStyle/>
          <a:p>
            <a:endParaRPr lang="ru-RU"/>
          </a:p>
        </p:txBody>
      </p:sp>
      <p:sp>
        <p:nvSpPr>
          <p:cNvPr id="46" name="Рисунок 45"/>
          <p:cNvSpPr>
            <a:spLocks noGrp="1"/>
          </p:cNvSpPr>
          <p:nvPr>
            <p:ph type="pic" sz="quarter" idx="14"/>
          </p:nvPr>
        </p:nvSpPr>
        <p:spPr>
          <a:xfrm>
            <a:off x="9011986" y="4948238"/>
            <a:ext cx="3180014" cy="1909762"/>
          </a:xfrm>
          <a:custGeom>
            <a:avLst/>
            <a:gdLst>
              <a:gd name="connsiteX0" fmla="*/ 0 w 3180014"/>
              <a:gd name="connsiteY0" fmla="*/ 0 h 1909762"/>
              <a:gd name="connsiteX1" fmla="*/ 3180014 w 3180014"/>
              <a:gd name="connsiteY1" fmla="*/ 0 h 1909762"/>
              <a:gd name="connsiteX2" fmla="*/ 3180014 w 3180014"/>
              <a:gd name="connsiteY2" fmla="*/ 1909762 h 1909762"/>
              <a:gd name="connsiteX3" fmla="*/ 511719 w 3180014"/>
              <a:gd name="connsiteY3" fmla="*/ 1909762 h 1909762"/>
            </a:gdLst>
            <a:ahLst/>
            <a:cxnLst>
              <a:cxn ang="0">
                <a:pos x="connsiteX0" y="connsiteY0"/>
              </a:cxn>
              <a:cxn ang="0">
                <a:pos x="connsiteX1" y="connsiteY1"/>
              </a:cxn>
              <a:cxn ang="0">
                <a:pos x="connsiteX2" y="connsiteY2"/>
              </a:cxn>
              <a:cxn ang="0">
                <a:pos x="connsiteX3" y="connsiteY3"/>
              </a:cxn>
            </a:cxnLst>
            <a:rect l="l" t="t" r="r" b="b"/>
            <a:pathLst>
              <a:path w="3180014" h="1909762">
                <a:moveTo>
                  <a:pt x="0" y="0"/>
                </a:moveTo>
                <a:lnTo>
                  <a:pt x="3180014" y="0"/>
                </a:lnTo>
                <a:lnTo>
                  <a:pt x="3180014" y="1909762"/>
                </a:lnTo>
                <a:lnTo>
                  <a:pt x="511719" y="1909762"/>
                </a:lnTo>
                <a:close/>
              </a:path>
            </a:pathLst>
          </a:custGeom>
        </p:spPr>
        <p:txBody>
          <a:bodyPr wrap="square">
            <a:noAutofit/>
          </a:bodyPr>
          <a:lstStyle/>
          <a:p>
            <a:endParaRPr lang="ru-RU"/>
          </a:p>
        </p:txBody>
      </p:sp>
      <p:sp>
        <p:nvSpPr>
          <p:cNvPr id="48" name="Рисунок 47"/>
          <p:cNvSpPr>
            <a:spLocks noGrp="1"/>
          </p:cNvSpPr>
          <p:nvPr>
            <p:ph type="pic" sz="quarter" idx="15"/>
          </p:nvPr>
        </p:nvSpPr>
        <p:spPr>
          <a:xfrm>
            <a:off x="0" y="0"/>
            <a:ext cx="12192000" cy="4948238"/>
          </a:xfrm>
        </p:spPr>
        <p:txBody>
          <a:bodyPr/>
          <a:lstStyle/>
          <a:p>
            <a:endParaRPr lang="ru-RU"/>
          </a:p>
        </p:txBody>
      </p:sp>
    </p:spTree>
    <p:extLst>
      <p:ext uri="{BB962C8B-B14F-4D97-AF65-F5344CB8AC3E}">
        <p14:creationId xmlns:p14="http://schemas.microsoft.com/office/powerpoint/2010/main" val="375777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12" name="Рисунок 11"/>
          <p:cNvSpPr>
            <a:spLocks noGrp="1"/>
          </p:cNvSpPr>
          <p:nvPr>
            <p:ph type="pic" sz="quarter" idx="10"/>
          </p:nvPr>
        </p:nvSpPr>
        <p:spPr>
          <a:xfrm>
            <a:off x="2728913" y="0"/>
            <a:ext cx="9463087" cy="6858000"/>
          </a:xfrm>
        </p:spPr>
        <p:txBody>
          <a:bodyPr/>
          <a:lstStyle/>
          <a:p>
            <a:endParaRPr lang="ru-RU"/>
          </a:p>
        </p:txBody>
      </p:sp>
    </p:spTree>
    <p:extLst>
      <p:ext uri="{BB962C8B-B14F-4D97-AF65-F5344CB8AC3E}">
        <p14:creationId xmlns:p14="http://schemas.microsoft.com/office/powerpoint/2010/main" val="152483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0" y="0"/>
            <a:ext cx="5808663" cy="6858000"/>
          </a:xfrm>
        </p:spPr>
        <p:txBody>
          <a:bodyPr/>
          <a:lstStyle/>
          <a:p>
            <a:endParaRPr lang="ru-RU"/>
          </a:p>
        </p:txBody>
      </p:sp>
      <p:sp>
        <p:nvSpPr>
          <p:cNvPr id="9" name="Рисунок 7"/>
          <p:cNvSpPr>
            <a:spLocks noGrp="1"/>
          </p:cNvSpPr>
          <p:nvPr>
            <p:ph type="pic" sz="quarter" idx="11"/>
          </p:nvPr>
        </p:nvSpPr>
        <p:spPr>
          <a:xfrm>
            <a:off x="6383337" y="0"/>
            <a:ext cx="5808663" cy="6858000"/>
          </a:xfrm>
        </p:spPr>
        <p:txBody>
          <a:bodyPr/>
          <a:lstStyle/>
          <a:p>
            <a:endParaRPr lang="ru-RU"/>
          </a:p>
        </p:txBody>
      </p:sp>
    </p:spTree>
    <p:extLst>
      <p:ext uri="{BB962C8B-B14F-4D97-AF65-F5344CB8AC3E}">
        <p14:creationId xmlns:p14="http://schemas.microsoft.com/office/powerpoint/2010/main" val="2520594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0" y="0"/>
            <a:ext cx="9239250" cy="6858000"/>
          </a:xfrm>
        </p:spPr>
        <p:txBody>
          <a:bodyPr/>
          <a:lstStyle/>
          <a:p>
            <a:endParaRPr lang="ru-RU"/>
          </a:p>
        </p:txBody>
      </p:sp>
    </p:spTree>
    <p:extLst>
      <p:ext uri="{BB962C8B-B14F-4D97-AF65-F5344CB8AC3E}">
        <p14:creationId xmlns:p14="http://schemas.microsoft.com/office/powerpoint/2010/main" val="240831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314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6" name="Рисунок 5"/>
          <p:cNvSpPr>
            <a:spLocks noGrp="1"/>
          </p:cNvSpPr>
          <p:nvPr>
            <p:ph type="pic" sz="quarter" idx="11"/>
          </p:nvPr>
        </p:nvSpPr>
        <p:spPr>
          <a:xfrm>
            <a:off x="4018505" y="0"/>
            <a:ext cx="5587075" cy="6858000"/>
          </a:xfrm>
          <a:custGeom>
            <a:avLst/>
            <a:gdLst>
              <a:gd name="connsiteX0" fmla="*/ 0 w 5587075"/>
              <a:gd name="connsiteY0" fmla="*/ 0 h 6858000"/>
              <a:gd name="connsiteX1" fmla="*/ 3749480 w 5587075"/>
              <a:gd name="connsiteY1" fmla="*/ 0 h 6858000"/>
              <a:gd name="connsiteX2" fmla="*/ 5587075 w 5587075"/>
              <a:gd name="connsiteY2" fmla="*/ 6858000 h 6858000"/>
              <a:gd name="connsiteX3" fmla="*/ 1837597 w 55870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87075" h="6858000">
                <a:moveTo>
                  <a:pt x="0" y="0"/>
                </a:moveTo>
                <a:lnTo>
                  <a:pt x="3749480" y="0"/>
                </a:lnTo>
                <a:lnTo>
                  <a:pt x="5587075" y="6858000"/>
                </a:lnTo>
                <a:lnTo>
                  <a:pt x="1837597" y="6858000"/>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279372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6B623-A94F-432C-91DF-168BBB190AFB}" type="datetimeFigureOut">
              <a:rPr lang="ru-RU" smtClean="0"/>
              <a:t>23.08.2024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F5F69-A812-4859-A7EE-14422658A88B}" type="slidenum">
              <a:rPr lang="ru-RU" smtClean="0"/>
              <a:t>‹#›</a:t>
            </a:fld>
            <a:endParaRPr lang="ru-RU"/>
          </a:p>
        </p:txBody>
      </p:sp>
    </p:spTree>
    <p:extLst>
      <p:ext uri="{BB962C8B-B14F-4D97-AF65-F5344CB8AC3E}">
        <p14:creationId xmlns:p14="http://schemas.microsoft.com/office/powerpoint/2010/main" val="2613710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9" r:id="rId4"/>
    <p:sldLayoutId id="2147483660" r:id="rId5"/>
    <p:sldLayoutId id="2147483665" r:id="rId6"/>
    <p:sldLayoutId id="2147483651" r:id="rId7"/>
    <p:sldLayoutId id="2147483664" r:id="rId8"/>
    <p:sldLayoutId id="2147483652" r:id="rId9"/>
    <p:sldLayoutId id="2147483668" r:id="rId10"/>
    <p:sldLayoutId id="2147483667" r:id="rId11"/>
    <p:sldLayoutId id="2147483653" r:id="rId12"/>
    <p:sldLayoutId id="2147483666" r:id="rId13"/>
    <p:sldLayoutId id="2147483670" r:id="rId14"/>
    <p:sldLayoutId id="2147483654" r:id="rId15"/>
    <p:sldLayoutId id="2147483655" r:id="rId16"/>
    <p:sldLayoutId id="2147483662" r:id="rId17"/>
    <p:sldLayoutId id="2147483661"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a:stretch/>
        </p:blipFill>
        <p:spPr/>
      </p:pic>
      <p:pic>
        <p:nvPicPr>
          <p:cNvPr id="14" name="Рисунок 13"/>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p:pic>
      <p:pic>
        <p:nvPicPr>
          <p:cNvPr id="8" name="Рисунок 7"/>
          <p:cNvPicPr>
            <a:picLocks noGrp="1" noChangeAspect="1"/>
          </p:cNvPicPr>
          <p:nvPr>
            <p:ph type="pic" sz="quarter" idx="15"/>
          </p:nvPr>
        </p:nvPicPr>
        <p:blipFill rotWithShape="1">
          <a:blip r:embed="rId4" cstate="hqprint">
            <a:extLst>
              <a:ext uri="{28A0092B-C50C-407E-A947-70E740481C1C}">
                <a14:useLocalDpi xmlns:a14="http://schemas.microsoft.com/office/drawing/2010/main"/>
              </a:ext>
            </a:extLst>
          </a:blip>
          <a:srcRect l="1365" t="662" b="39319"/>
          <a:stretch/>
        </p:blipFill>
        <p:spPr/>
      </p:pic>
      <p:sp>
        <p:nvSpPr>
          <p:cNvPr id="24" name="Прямоугольник 23"/>
          <p:cNvSpPr/>
          <p:nvPr/>
        </p:nvSpPr>
        <p:spPr>
          <a:xfrm flipH="1">
            <a:off x="-1" y="0"/>
            <a:ext cx="6184898" cy="4930908"/>
          </a:xfrm>
          <a:prstGeom prst="rect">
            <a:avLst/>
          </a:prstGeom>
          <a:gradFill flip="none" rotWithShape="1">
            <a:gsLst>
              <a:gs pos="68000">
                <a:srgbClr val="0D0D0D">
                  <a:alpha val="44000"/>
                </a:srgbClr>
              </a:gs>
              <a:gs pos="0">
                <a:schemeClr val="tx1">
                  <a:lumMod val="95000"/>
                  <a:lumOff val="5000"/>
                  <a:alpha val="89000"/>
                </a:schemeClr>
              </a:gs>
              <a:gs pos="100000">
                <a:schemeClr val="tx1">
                  <a:lumMod val="95000"/>
                  <a:lumOff val="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rot="5400000">
            <a:off x="5031851" y="-2222142"/>
            <a:ext cx="2128297" cy="12192003"/>
          </a:xfrm>
          <a:prstGeom prst="rect">
            <a:avLst/>
          </a:prstGeom>
          <a:gradFill flip="none" rotWithShape="1">
            <a:gsLst>
              <a:gs pos="46000">
                <a:srgbClr val="0D0D0D">
                  <a:alpha val="44000"/>
                </a:srgbClr>
              </a:gs>
              <a:gs pos="0">
                <a:schemeClr val="tx1">
                  <a:lumMod val="95000"/>
                  <a:lumOff val="5000"/>
                </a:schemeClr>
              </a:gs>
              <a:gs pos="100000">
                <a:schemeClr val="tx1">
                  <a:lumMod val="95000"/>
                  <a:lumOff val="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5" name="Рисунок 74"/>
          <p:cNvPicPr>
            <a:picLocks noGrp="1" noChangeAspect="1"/>
          </p:cNvPicPr>
          <p:nvPr>
            <p:ph type="pic" sz="quarter" idx="12"/>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t="16542" b="16542"/>
          <a:stretch/>
        </p:blipFill>
        <p:spPr/>
      </p:pic>
      <p:pic>
        <p:nvPicPr>
          <p:cNvPr id="6" name="Рисунок 5"/>
          <p:cNvPicPr>
            <a:picLocks noGrp="1" noChangeAspect="1"/>
          </p:cNvPicPr>
          <p:nvPr>
            <p:ph type="pic" sz="quarter" idx="10"/>
          </p:nvPr>
        </p:nvPicPr>
        <p:blipFill>
          <a:blip r:embed="rId7" cstate="hqprint">
            <a:extLst>
              <a:ext uri="{28A0092B-C50C-407E-A947-70E740481C1C}">
                <a14:useLocalDpi xmlns:a14="http://schemas.microsoft.com/office/drawing/2010/main"/>
              </a:ext>
            </a:extLst>
          </a:blip>
          <a:srcRect/>
          <a:stretch>
            <a:fillRect/>
          </a:stretch>
        </p:blipFill>
        <p:spPr/>
      </p:pic>
      <p:sp>
        <p:nvSpPr>
          <p:cNvPr id="15" name="Полилиния 14"/>
          <p:cNvSpPr/>
          <p:nvPr/>
        </p:nvSpPr>
        <p:spPr>
          <a:xfrm rot="20700000">
            <a:off x="3023834" y="4905331"/>
            <a:ext cx="66948" cy="2009818"/>
          </a:xfrm>
          <a:custGeom>
            <a:avLst/>
            <a:gdLst>
              <a:gd name="connsiteX0" fmla="*/ 0 w 66948"/>
              <a:gd name="connsiteY0" fmla="*/ 0 h 2009818"/>
              <a:gd name="connsiteX1" fmla="*/ 66948 w 66948"/>
              <a:gd name="connsiteY1" fmla="*/ 17939 h 2009818"/>
              <a:gd name="connsiteX2" fmla="*/ 66948 w 66948"/>
              <a:gd name="connsiteY2" fmla="*/ 2009818 h 2009818"/>
              <a:gd name="connsiteX3" fmla="*/ 0 w 66948"/>
              <a:gd name="connsiteY3" fmla="*/ 1991879 h 2009818"/>
            </a:gdLst>
            <a:ahLst/>
            <a:cxnLst>
              <a:cxn ang="0">
                <a:pos x="connsiteX0" y="connsiteY0"/>
              </a:cxn>
              <a:cxn ang="0">
                <a:pos x="connsiteX1" y="connsiteY1"/>
              </a:cxn>
              <a:cxn ang="0">
                <a:pos x="connsiteX2" y="connsiteY2"/>
              </a:cxn>
              <a:cxn ang="0">
                <a:pos x="connsiteX3" y="connsiteY3"/>
              </a:cxn>
            </a:cxnLst>
            <a:rect l="l" t="t" r="r" b="b"/>
            <a:pathLst>
              <a:path w="66948" h="2009818">
                <a:moveTo>
                  <a:pt x="0" y="0"/>
                </a:moveTo>
                <a:lnTo>
                  <a:pt x="66948" y="17939"/>
                </a:lnTo>
                <a:lnTo>
                  <a:pt x="66948" y="2009818"/>
                </a:lnTo>
                <a:lnTo>
                  <a:pt x="0" y="19918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53" name="Рисунок 5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02410" y="3770549"/>
            <a:ext cx="1902215" cy="688059"/>
          </a:xfrm>
          <a:prstGeom prst="rect">
            <a:avLst/>
          </a:prstGeom>
        </p:spPr>
      </p:pic>
      <p:sp>
        <p:nvSpPr>
          <p:cNvPr id="52" name="Shape 89">
            <a:extLst>
              <a:ext uri="{FF2B5EF4-FFF2-40B4-BE49-F238E27FC236}">
                <a16:creationId xmlns:a16="http://schemas.microsoft.com/office/drawing/2014/main" id="{1252F694-78B8-4CC9-9060-6474AA92F602}"/>
              </a:ext>
            </a:extLst>
          </p:cNvPr>
          <p:cNvSpPr txBox="1"/>
          <p:nvPr/>
        </p:nvSpPr>
        <p:spPr>
          <a:xfrm>
            <a:off x="803705" y="880460"/>
            <a:ext cx="3406028" cy="1994392"/>
          </a:xfrm>
          <a:prstGeom prst="rect">
            <a:avLst/>
          </a:prstGeom>
          <a:noFill/>
          <a:ln>
            <a:noFill/>
          </a:ln>
        </p:spPr>
        <p:txBody>
          <a:bodyPr wrap="square" lIns="0" tIns="0" rIns="0" bIns="0" anchor="t" anchorCtr="0">
            <a:spAutoFit/>
          </a:bodyPr>
          <a:lstStyle/>
          <a:p>
            <a:pPr lvl="0">
              <a:lnSpc>
                <a:spcPct val="90000"/>
              </a:lnSpc>
              <a:buClr>
                <a:schemeClr val="dk1"/>
              </a:buClr>
              <a:buSzPct val="25000"/>
            </a:pPr>
            <a:r>
              <a:rPr lang="en-US" sz="7000" b="1" dirty="0">
                <a:solidFill>
                  <a:srgbClr val="FDB813"/>
                </a:solidFill>
                <a:latin typeface="Calibri" panose="020F0502020204030204" pitchFamily="34" charset="0"/>
                <a:cs typeface="Calibri" panose="020F0502020204030204" pitchFamily="34" charset="0"/>
                <a:sym typeface="Source Sans Pro"/>
              </a:rPr>
              <a:t>HOBBY WORLD</a:t>
            </a:r>
            <a:endParaRPr lang="en-US" sz="7000" b="1" dirty="0">
              <a:solidFill>
                <a:srgbClr val="FDB813"/>
              </a:solidFill>
              <a:latin typeface="Calibri" panose="020F0502020204030204" pitchFamily="34" charset="0"/>
              <a:ea typeface="Source Sans Pro"/>
              <a:cs typeface="Calibri" panose="020F0502020204030204" pitchFamily="34" charset="0"/>
              <a:sym typeface="Source Sans Pro"/>
            </a:endParaRPr>
          </a:p>
        </p:txBody>
      </p:sp>
      <p:sp>
        <p:nvSpPr>
          <p:cNvPr id="59" name="Shape 90">
            <a:extLst>
              <a:ext uri="{FF2B5EF4-FFF2-40B4-BE49-F238E27FC236}">
                <a16:creationId xmlns:a16="http://schemas.microsoft.com/office/drawing/2014/main" id="{9A447A83-84B3-42AA-A843-72A37B32FD88}"/>
              </a:ext>
            </a:extLst>
          </p:cNvPr>
          <p:cNvSpPr txBox="1"/>
          <p:nvPr/>
        </p:nvSpPr>
        <p:spPr>
          <a:xfrm>
            <a:off x="810155" y="2985728"/>
            <a:ext cx="2482601" cy="784822"/>
          </a:xfrm>
          <a:prstGeom prst="rect">
            <a:avLst/>
          </a:prstGeom>
          <a:noFill/>
          <a:ln>
            <a:noFill/>
          </a:ln>
        </p:spPr>
        <p:txBody>
          <a:bodyPr wrap="square" lIns="45725" tIns="22856" rIns="45725" bIns="22856" anchor="ctr" anchorCtr="0">
            <a:spAutoFit/>
          </a:bodyPr>
          <a:lstStyle/>
          <a:p>
            <a:pPr>
              <a:buSzPct val="25000"/>
            </a:pPr>
            <a:r>
              <a:rPr lang="en-GB" sz="1600" b="1" dirty="0">
                <a:solidFill>
                  <a:schemeClr val="bg1"/>
                </a:solidFill>
                <a:latin typeface="Calibri" panose="020F0502020204030204" pitchFamily="34" charset="0"/>
                <a:ea typeface="Montserrat"/>
                <a:cs typeface="Calibri" panose="020F0502020204030204" pitchFamily="34" charset="0"/>
                <a:sym typeface="Montserrat"/>
              </a:rPr>
              <a:t>PUBLISHER THAT HAS CHANGED THE WORLD OF RUSSIAN BOARD GAMES</a:t>
            </a:r>
            <a:endParaRPr lang="en-US" sz="16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19" name="Полилиния 18"/>
          <p:cNvSpPr/>
          <p:nvPr/>
        </p:nvSpPr>
        <p:spPr>
          <a:xfrm rot="20700000">
            <a:off x="6131947" y="4905333"/>
            <a:ext cx="66948" cy="2009818"/>
          </a:xfrm>
          <a:custGeom>
            <a:avLst/>
            <a:gdLst>
              <a:gd name="connsiteX0" fmla="*/ 0 w 66948"/>
              <a:gd name="connsiteY0" fmla="*/ 0 h 2009818"/>
              <a:gd name="connsiteX1" fmla="*/ 66948 w 66948"/>
              <a:gd name="connsiteY1" fmla="*/ 17939 h 2009818"/>
              <a:gd name="connsiteX2" fmla="*/ 66948 w 66948"/>
              <a:gd name="connsiteY2" fmla="*/ 2009818 h 2009818"/>
              <a:gd name="connsiteX3" fmla="*/ 0 w 66948"/>
              <a:gd name="connsiteY3" fmla="*/ 1991879 h 2009818"/>
            </a:gdLst>
            <a:ahLst/>
            <a:cxnLst>
              <a:cxn ang="0">
                <a:pos x="connsiteX0" y="connsiteY0"/>
              </a:cxn>
              <a:cxn ang="0">
                <a:pos x="connsiteX1" y="connsiteY1"/>
              </a:cxn>
              <a:cxn ang="0">
                <a:pos x="connsiteX2" y="connsiteY2"/>
              </a:cxn>
              <a:cxn ang="0">
                <a:pos x="connsiteX3" y="connsiteY3"/>
              </a:cxn>
            </a:cxnLst>
            <a:rect l="l" t="t" r="r" b="b"/>
            <a:pathLst>
              <a:path w="66948" h="2009818">
                <a:moveTo>
                  <a:pt x="0" y="0"/>
                </a:moveTo>
                <a:lnTo>
                  <a:pt x="66948" y="17939"/>
                </a:lnTo>
                <a:lnTo>
                  <a:pt x="66948" y="2009818"/>
                </a:lnTo>
                <a:lnTo>
                  <a:pt x="0" y="19918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0" name="Полилиния 19"/>
          <p:cNvSpPr/>
          <p:nvPr/>
        </p:nvSpPr>
        <p:spPr>
          <a:xfrm rot="20700000">
            <a:off x="9205071" y="4898209"/>
            <a:ext cx="66948" cy="2009818"/>
          </a:xfrm>
          <a:custGeom>
            <a:avLst/>
            <a:gdLst>
              <a:gd name="connsiteX0" fmla="*/ 0 w 66948"/>
              <a:gd name="connsiteY0" fmla="*/ 0 h 2009818"/>
              <a:gd name="connsiteX1" fmla="*/ 66948 w 66948"/>
              <a:gd name="connsiteY1" fmla="*/ 17939 h 2009818"/>
              <a:gd name="connsiteX2" fmla="*/ 66948 w 66948"/>
              <a:gd name="connsiteY2" fmla="*/ 2009818 h 2009818"/>
              <a:gd name="connsiteX3" fmla="*/ 0 w 66948"/>
              <a:gd name="connsiteY3" fmla="*/ 1991879 h 2009818"/>
            </a:gdLst>
            <a:ahLst/>
            <a:cxnLst>
              <a:cxn ang="0">
                <a:pos x="connsiteX0" y="connsiteY0"/>
              </a:cxn>
              <a:cxn ang="0">
                <a:pos x="connsiteX1" y="connsiteY1"/>
              </a:cxn>
              <a:cxn ang="0">
                <a:pos x="connsiteX2" y="connsiteY2"/>
              </a:cxn>
              <a:cxn ang="0">
                <a:pos x="connsiteX3" y="connsiteY3"/>
              </a:cxn>
            </a:cxnLst>
            <a:rect l="l" t="t" r="r" b="b"/>
            <a:pathLst>
              <a:path w="66948" h="2009818">
                <a:moveTo>
                  <a:pt x="0" y="0"/>
                </a:moveTo>
                <a:lnTo>
                  <a:pt x="66948" y="17939"/>
                </a:lnTo>
                <a:lnTo>
                  <a:pt x="66948" y="2009818"/>
                </a:lnTo>
                <a:lnTo>
                  <a:pt x="0" y="19918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3" name="Полилиния 22"/>
          <p:cNvSpPr/>
          <p:nvPr/>
        </p:nvSpPr>
        <p:spPr>
          <a:xfrm>
            <a:off x="-8515" y="4910447"/>
            <a:ext cx="12200515" cy="72000"/>
          </a:xfrm>
          <a:custGeom>
            <a:avLst/>
            <a:gdLst>
              <a:gd name="connsiteX0" fmla="*/ 0 w 12200515"/>
              <a:gd name="connsiteY0" fmla="*/ 0 h 72000"/>
              <a:gd name="connsiteX1" fmla="*/ 12200515 w 12200515"/>
              <a:gd name="connsiteY1" fmla="*/ 0 h 72000"/>
              <a:gd name="connsiteX2" fmla="*/ 12200515 w 12200515"/>
              <a:gd name="connsiteY2" fmla="*/ 72000 h 72000"/>
              <a:gd name="connsiteX3" fmla="*/ 0 w 12200515"/>
              <a:gd name="connsiteY3" fmla="*/ 72000 h 72000"/>
            </a:gdLst>
            <a:ahLst/>
            <a:cxnLst>
              <a:cxn ang="0">
                <a:pos x="connsiteX0" y="connsiteY0"/>
              </a:cxn>
              <a:cxn ang="0">
                <a:pos x="connsiteX1" y="connsiteY1"/>
              </a:cxn>
              <a:cxn ang="0">
                <a:pos x="connsiteX2" y="connsiteY2"/>
              </a:cxn>
              <a:cxn ang="0">
                <a:pos x="connsiteX3" y="connsiteY3"/>
              </a:cxn>
            </a:cxnLst>
            <a:rect l="l" t="t" r="r" b="b"/>
            <a:pathLst>
              <a:path w="12200515" h="72000">
                <a:moveTo>
                  <a:pt x="0" y="0"/>
                </a:moveTo>
                <a:lnTo>
                  <a:pt x="12200515" y="0"/>
                </a:lnTo>
                <a:lnTo>
                  <a:pt x="12200515" y="72000"/>
                </a:lnTo>
                <a:lnTo>
                  <a:pt x="0" y="72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Tree>
    <p:extLst>
      <p:ext uri="{BB962C8B-B14F-4D97-AF65-F5344CB8AC3E}">
        <p14:creationId xmlns:p14="http://schemas.microsoft.com/office/powerpoint/2010/main" val="2943368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6150279" y="0"/>
            <a:ext cx="604172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5" name="Рисунок 44">
            <a:extLst>
              <a:ext uri="{FF2B5EF4-FFF2-40B4-BE49-F238E27FC236}">
                <a16:creationId xmlns:a16="http://schemas.microsoft.com/office/drawing/2014/main" id="{0CCEB4C6-CAD6-498E-BD63-D0837DD38697}"/>
              </a:ext>
            </a:extLst>
          </p:cNvPr>
          <p:cNvPicPr>
            <a:picLocks noChangeAspect="1"/>
          </p:cNvPicPr>
          <p:nvPr/>
        </p:nvPicPr>
        <p:blipFill rotWithShape="1">
          <a:blip r:embed="rId3">
            <a:extLst>
              <a:ext uri="{28A0092B-C50C-407E-A947-70E740481C1C}">
                <a14:useLocalDpi xmlns:a14="http://schemas.microsoft.com/office/drawing/2010/main" val="0"/>
              </a:ext>
            </a:extLst>
          </a:blip>
          <a:srcRect l="31444" t="-386" r="31444" b="-1"/>
          <a:stretch/>
        </p:blipFill>
        <p:spPr>
          <a:xfrm>
            <a:off x="4362510" y="-17686"/>
            <a:ext cx="4520967" cy="6884462"/>
          </a:xfrm>
          <a:custGeom>
            <a:avLst/>
            <a:gdLst>
              <a:gd name="connsiteX0" fmla="*/ 0 w 4667132"/>
              <a:gd name="connsiteY0" fmla="*/ 0 h 6858000"/>
              <a:gd name="connsiteX1" fmla="*/ 2829537 w 4667132"/>
              <a:gd name="connsiteY1" fmla="*/ 0 h 6858000"/>
              <a:gd name="connsiteX2" fmla="*/ 4667132 w 4667132"/>
              <a:gd name="connsiteY2" fmla="*/ 6858000 h 6858000"/>
              <a:gd name="connsiteX3" fmla="*/ 1837596 w 46671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67132" h="6858000">
                <a:moveTo>
                  <a:pt x="0" y="0"/>
                </a:moveTo>
                <a:lnTo>
                  <a:pt x="2829537" y="0"/>
                </a:lnTo>
                <a:lnTo>
                  <a:pt x="4667132" y="6858000"/>
                </a:lnTo>
                <a:lnTo>
                  <a:pt x="1837596" y="6858000"/>
                </a:lnTo>
                <a:close/>
              </a:path>
            </a:pathLst>
          </a:custGeom>
        </p:spPr>
      </p:pic>
      <p:pic>
        <p:nvPicPr>
          <p:cNvPr id="52" name="Рисунок 51"/>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44974" t="2265" r="28200" b="-1"/>
          <a:stretch/>
        </p:blipFill>
        <p:spPr>
          <a:xfrm>
            <a:off x="-19972" y="0"/>
            <a:ext cx="3355686" cy="6882857"/>
          </a:xfrm>
        </p:spPr>
      </p:pic>
      <p:pic>
        <p:nvPicPr>
          <p:cNvPr id="5" name="Рисунок 4"/>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48928" t="406" r="13995" b="598"/>
          <a:stretch/>
        </p:blipFill>
        <p:spPr>
          <a:xfrm>
            <a:off x="1499308" y="0"/>
            <a:ext cx="4568506" cy="6866775"/>
          </a:xfrm>
        </p:spPr>
      </p:pic>
      <p:sp>
        <p:nvSpPr>
          <p:cNvPr id="11" name="Полилиния 10"/>
          <p:cNvSpPr/>
          <p:nvPr/>
        </p:nvSpPr>
        <p:spPr>
          <a:xfrm rot="20700000">
            <a:off x="2349875" y="-138901"/>
            <a:ext cx="70230" cy="7155717"/>
          </a:xfrm>
          <a:custGeom>
            <a:avLst/>
            <a:gdLst>
              <a:gd name="connsiteX0" fmla="*/ 66948 w 66948"/>
              <a:gd name="connsiteY0" fmla="*/ 17938 h 7135801"/>
              <a:gd name="connsiteX1" fmla="*/ 66948 w 66948"/>
              <a:gd name="connsiteY1" fmla="*/ 7135801 h 7135801"/>
              <a:gd name="connsiteX2" fmla="*/ 0 w 66948"/>
              <a:gd name="connsiteY2" fmla="*/ 7117862 h 7135801"/>
              <a:gd name="connsiteX3" fmla="*/ 0 w 66948"/>
              <a:gd name="connsiteY3" fmla="*/ 0 h 7135801"/>
            </a:gdLst>
            <a:ahLst/>
            <a:cxnLst>
              <a:cxn ang="0">
                <a:pos x="connsiteX0" y="connsiteY0"/>
              </a:cxn>
              <a:cxn ang="0">
                <a:pos x="connsiteX1" y="connsiteY1"/>
              </a:cxn>
              <a:cxn ang="0">
                <a:pos x="connsiteX2" y="connsiteY2"/>
              </a:cxn>
              <a:cxn ang="0">
                <a:pos x="connsiteX3" y="connsiteY3"/>
              </a:cxn>
            </a:cxnLst>
            <a:rect l="l" t="t" r="r" b="b"/>
            <a:pathLst>
              <a:path w="66948" h="7135801">
                <a:moveTo>
                  <a:pt x="66948" y="17938"/>
                </a:moveTo>
                <a:lnTo>
                  <a:pt x="66948" y="7135801"/>
                </a:lnTo>
                <a:lnTo>
                  <a:pt x="0" y="71178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2" name="Полилиния 11"/>
          <p:cNvSpPr/>
          <p:nvPr/>
        </p:nvSpPr>
        <p:spPr>
          <a:xfrm rot="20700000">
            <a:off x="5193833" y="-132182"/>
            <a:ext cx="80514" cy="7146888"/>
          </a:xfrm>
          <a:custGeom>
            <a:avLst/>
            <a:gdLst>
              <a:gd name="connsiteX0" fmla="*/ 66948 w 66948"/>
              <a:gd name="connsiteY0" fmla="*/ 17938 h 7117862"/>
              <a:gd name="connsiteX1" fmla="*/ 66947 w 66948"/>
              <a:gd name="connsiteY1" fmla="*/ 7117862 h 7117862"/>
              <a:gd name="connsiteX2" fmla="*/ 1 w 66948"/>
              <a:gd name="connsiteY2" fmla="*/ 7099924 h 7117862"/>
              <a:gd name="connsiteX3" fmla="*/ 0 w 66948"/>
              <a:gd name="connsiteY3" fmla="*/ 0 h 7117862"/>
            </a:gdLst>
            <a:ahLst/>
            <a:cxnLst>
              <a:cxn ang="0">
                <a:pos x="connsiteX0" y="connsiteY0"/>
              </a:cxn>
              <a:cxn ang="0">
                <a:pos x="connsiteX1" y="connsiteY1"/>
              </a:cxn>
              <a:cxn ang="0">
                <a:pos x="connsiteX2" y="connsiteY2"/>
              </a:cxn>
              <a:cxn ang="0">
                <a:pos x="connsiteX3" y="connsiteY3"/>
              </a:cxn>
            </a:cxnLst>
            <a:rect l="l" t="t" r="r" b="b"/>
            <a:pathLst>
              <a:path w="66948" h="7117862">
                <a:moveTo>
                  <a:pt x="66948" y="17938"/>
                </a:moveTo>
                <a:lnTo>
                  <a:pt x="66947" y="7117862"/>
                </a:lnTo>
                <a:lnTo>
                  <a:pt x="1" y="709992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4" name="Полилиния 13"/>
          <p:cNvSpPr/>
          <p:nvPr/>
        </p:nvSpPr>
        <p:spPr>
          <a:xfrm rot="20700000">
            <a:off x="7948408" y="-130877"/>
            <a:ext cx="68330" cy="7162812"/>
          </a:xfrm>
          <a:custGeom>
            <a:avLst/>
            <a:gdLst>
              <a:gd name="connsiteX0" fmla="*/ 0 w 66948"/>
              <a:gd name="connsiteY0" fmla="*/ 0 h 7128720"/>
              <a:gd name="connsiteX1" fmla="*/ 66948 w 66948"/>
              <a:gd name="connsiteY1" fmla="*/ 17939 h 7128720"/>
              <a:gd name="connsiteX2" fmla="*/ 66948 w 66948"/>
              <a:gd name="connsiteY2" fmla="*/ 7128720 h 7128720"/>
              <a:gd name="connsiteX3" fmla="*/ 0 w 66948"/>
              <a:gd name="connsiteY3" fmla="*/ 7110781 h 7128720"/>
            </a:gdLst>
            <a:ahLst/>
            <a:cxnLst>
              <a:cxn ang="0">
                <a:pos x="connsiteX0" y="connsiteY0"/>
              </a:cxn>
              <a:cxn ang="0">
                <a:pos x="connsiteX1" y="connsiteY1"/>
              </a:cxn>
              <a:cxn ang="0">
                <a:pos x="connsiteX2" y="connsiteY2"/>
              </a:cxn>
              <a:cxn ang="0">
                <a:pos x="connsiteX3" y="connsiteY3"/>
              </a:cxn>
            </a:cxnLst>
            <a:rect l="l" t="t" r="r" b="b"/>
            <a:pathLst>
              <a:path w="66948" h="7128720">
                <a:moveTo>
                  <a:pt x="0" y="0"/>
                </a:moveTo>
                <a:lnTo>
                  <a:pt x="66948" y="17939"/>
                </a:lnTo>
                <a:lnTo>
                  <a:pt x="66948" y="7128720"/>
                </a:lnTo>
                <a:lnTo>
                  <a:pt x="0" y="71107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4" name="Shape 90">
            <a:extLst>
              <a:ext uri="{FF2B5EF4-FFF2-40B4-BE49-F238E27FC236}">
                <a16:creationId xmlns:a16="http://schemas.microsoft.com/office/drawing/2014/main" id="{CB7B411C-7904-4A21-B23C-1787508C2975}"/>
              </a:ext>
            </a:extLst>
          </p:cNvPr>
          <p:cNvSpPr txBox="1"/>
          <p:nvPr/>
        </p:nvSpPr>
        <p:spPr>
          <a:xfrm>
            <a:off x="8063766" y="422948"/>
            <a:ext cx="3016558" cy="600156"/>
          </a:xfrm>
          <a:prstGeom prst="rect">
            <a:avLst/>
          </a:prstGeom>
          <a:noFill/>
          <a:ln>
            <a:noFill/>
          </a:ln>
        </p:spPr>
        <p:txBody>
          <a:bodyPr wrap="square" lIns="45725" tIns="22856" rIns="45725" bIns="22856" anchor="ctr" anchorCtr="0">
            <a:spAutoFit/>
          </a:bodyPr>
          <a:lstStyle/>
          <a:p>
            <a:r>
              <a:rPr lang="en-GB" sz="3600" dirty="0">
                <a:solidFill>
                  <a:schemeClr val="bg1"/>
                </a:solidFill>
                <a:latin typeface="Camper Sans 2" pitchFamily="50" charset="-52"/>
                <a:sym typeface="Montserrat"/>
              </a:rPr>
              <a:t>publishing</a:t>
            </a:r>
            <a:endParaRPr lang="en-US" sz="3600" dirty="0">
              <a:solidFill>
                <a:schemeClr val="bg1"/>
              </a:solidFill>
              <a:latin typeface="Camper Sans 2" pitchFamily="50" charset="-52"/>
              <a:ea typeface="Montserrat"/>
              <a:cs typeface="Montserrat"/>
              <a:sym typeface="Montserrat"/>
            </a:endParaRPr>
          </a:p>
        </p:txBody>
      </p:sp>
      <p:sp>
        <p:nvSpPr>
          <p:cNvPr id="19" name="Полилиния 18"/>
          <p:cNvSpPr/>
          <p:nvPr/>
        </p:nvSpPr>
        <p:spPr>
          <a:xfrm>
            <a:off x="4468" y="-24638"/>
            <a:ext cx="8913602" cy="6900187"/>
          </a:xfrm>
          <a:custGeom>
            <a:avLst/>
            <a:gdLst>
              <a:gd name="connsiteX0" fmla="*/ 0 w 8913603"/>
              <a:gd name="connsiteY0" fmla="*/ 0 h 4399936"/>
              <a:gd name="connsiteX1" fmla="*/ 7734644 w 8913603"/>
              <a:gd name="connsiteY1" fmla="*/ 0 h 4399936"/>
              <a:gd name="connsiteX2" fmla="*/ 8913603 w 8913603"/>
              <a:gd name="connsiteY2" fmla="*/ 4399936 h 4399936"/>
              <a:gd name="connsiteX3" fmla="*/ 0 w 8913603"/>
              <a:gd name="connsiteY3" fmla="*/ 4399936 h 4399936"/>
              <a:gd name="connsiteX0" fmla="*/ 0 w 8913603"/>
              <a:gd name="connsiteY0" fmla="*/ 1162546 h 5562482"/>
              <a:gd name="connsiteX1" fmla="*/ 6909144 w 8913603"/>
              <a:gd name="connsiteY1" fmla="*/ 0 h 5562482"/>
              <a:gd name="connsiteX2" fmla="*/ 8913603 w 8913603"/>
              <a:gd name="connsiteY2" fmla="*/ 5562482 h 5562482"/>
              <a:gd name="connsiteX3" fmla="*/ 0 w 8913603"/>
              <a:gd name="connsiteY3" fmla="*/ 5562482 h 5562482"/>
              <a:gd name="connsiteX4" fmla="*/ 0 w 8913603"/>
              <a:gd name="connsiteY4" fmla="*/ 1162546 h 5562482"/>
              <a:gd name="connsiteX0" fmla="*/ 0 w 8913603"/>
              <a:gd name="connsiteY0" fmla="*/ 1342212 h 5742148"/>
              <a:gd name="connsiteX1" fmla="*/ 6998044 w 8913603"/>
              <a:gd name="connsiteY1" fmla="*/ 0 h 5742148"/>
              <a:gd name="connsiteX2" fmla="*/ 8913603 w 8913603"/>
              <a:gd name="connsiteY2" fmla="*/ 5742148 h 5742148"/>
              <a:gd name="connsiteX3" fmla="*/ 0 w 8913603"/>
              <a:gd name="connsiteY3" fmla="*/ 5742148 h 5742148"/>
              <a:gd name="connsiteX4" fmla="*/ 0 w 8913603"/>
              <a:gd name="connsiteY4" fmla="*/ 1342212 h 5742148"/>
              <a:gd name="connsiteX0" fmla="*/ 0 w 8913603"/>
              <a:gd name="connsiteY0" fmla="*/ 1342212 h 5742148"/>
              <a:gd name="connsiteX1" fmla="*/ 6998044 w 8913603"/>
              <a:gd name="connsiteY1" fmla="*/ 0 h 5742148"/>
              <a:gd name="connsiteX2" fmla="*/ 8913603 w 8913603"/>
              <a:gd name="connsiteY2" fmla="*/ 5742148 h 5742148"/>
              <a:gd name="connsiteX3" fmla="*/ 0 w 8913603"/>
              <a:gd name="connsiteY3" fmla="*/ 5742148 h 5742148"/>
              <a:gd name="connsiteX4" fmla="*/ 0 w 8913603"/>
              <a:gd name="connsiteY4" fmla="*/ 1342212 h 5742148"/>
              <a:gd name="connsiteX0" fmla="*/ 139700 w 8913603"/>
              <a:gd name="connsiteY0" fmla="*/ 3329108 h 5742148"/>
              <a:gd name="connsiteX1" fmla="*/ 6998044 w 8913603"/>
              <a:gd name="connsiteY1" fmla="*/ 0 h 5742148"/>
              <a:gd name="connsiteX2" fmla="*/ 8913603 w 8913603"/>
              <a:gd name="connsiteY2" fmla="*/ 5742148 h 5742148"/>
              <a:gd name="connsiteX3" fmla="*/ 0 w 8913603"/>
              <a:gd name="connsiteY3" fmla="*/ 5742148 h 5742148"/>
              <a:gd name="connsiteX4" fmla="*/ 139700 w 8913603"/>
              <a:gd name="connsiteY4" fmla="*/ 3329108 h 5742148"/>
              <a:gd name="connsiteX0" fmla="*/ 0 w 8913603"/>
              <a:gd name="connsiteY0" fmla="*/ 3329108 h 5742148"/>
              <a:gd name="connsiteX1" fmla="*/ 6998044 w 8913603"/>
              <a:gd name="connsiteY1" fmla="*/ 0 h 5742148"/>
              <a:gd name="connsiteX2" fmla="*/ 8913603 w 8913603"/>
              <a:gd name="connsiteY2" fmla="*/ 5742148 h 5742148"/>
              <a:gd name="connsiteX3" fmla="*/ 0 w 8913603"/>
              <a:gd name="connsiteY3" fmla="*/ 5742148 h 5742148"/>
              <a:gd name="connsiteX4" fmla="*/ 0 w 8913603"/>
              <a:gd name="connsiteY4" fmla="*/ 3329108 h 5742148"/>
              <a:gd name="connsiteX0" fmla="*/ 0 w 8913603"/>
              <a:gd name="connsiteY0" fmla="*/ 3329108 h 5742148"/>
              <a:gd name="connsiteX1" fmla="*/ 6998044 w 8913603"/>
              <a:gd name="connsiteY1" fmla="*/ 0 h 5742148"/>
              <a:gd name="connsiteX2" fmla="*/ 8913603 w 8913603"/>
              <a:gd name="connsiteY2" fmla="*/ 5742148 h 5742148"/>
              <a:gd name="connsiteX3" fmla="*/ 0 w 8913603"/>
              <a:gd name="connsiteY3" fmla="*/ 5742148 h 5742148"/>
              <a:gd name="connsiteX4" fmla="*/ 0 w 8913603"/>
              <a:gd name="connsiteY4" fmla="*/ 3329108 h 5742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3603" h="5742148">
                <a:moveTo>
                  <a:pt x="0" y="3329108"/>
                </a:moveTo>
                <a:cubicBezTo>
                  <a:pt x="5342582" y="2807724"/>
                  <a:pt x="4982864" y="2476575"/>
                  <a:pt x="6998044" y="0"/>
                </a:cubicBezTo>
                <a:lnTo>
                  <a:pt x="8913603" y="5742148"/>
                </a:lnTo>
                <a:lnTo>
                  <a:pt x="0" y="5742148"/>
                </a:lnTo>
                <a:lnTo>
                  <a:pt x="0" y="3329108"/>
                </a:lnTo>
                <a:close/>
              </a:path>
            </a:pathLst>
          </a:custGeom>
          <a:gradFill flip="none" rotWithShape="1">
            <a:gsLst>
              <a:gs pos="0">
                <a:schemeClr val="tx1">
                  <a:lumMod val="95000"/>
                  <a:lumOff val="5000"/>
                </a:schemeClr>
              </a:gs>
              <a:gs pos="100000">
                <a:schemeClr val="tx1">
                  <a:alpha val="0"/>
                </a:schemeClr>
              </a:gs>
            </a:gsLst>
            <a:lin ang="16200000" scaled="1"/>
            <a:tileRect/>
          </a:gradFill>
          <a:ln>
            <a:noFill/>
          </a:ln>
          <a:effectLst>
            <a:softEdge rad="6477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5" name="Прямоугольник 34"/>
          <p:cNvSpPr/>
          <p:nvPr/>
        </p:nvSpPr>
        <p:spPr>
          <a:xfrm>
            <a:off x="8019611" y="761495"/>
            <a:ext cx="1273105" cy="523220"/>
          </a:xfrm>
          <a:prstGeom prst="rect">
            <a:avLst/>
          </a:prstGeom>
        </p:spPr>
        <p:txBody>
          <a:bodyPr wrap="none">
            <a:spAutoFit/>
          </a:bodyPr>
          <a:lstStyle/>
          <a:p>
            <a:r>
              <a:rPr lang="en-GB" sz="2800" dirty="0">
                <a:solidFill>
                  <a:srgbClr val="EB5A23"/>
                </a:solidFill>
                <a:latin typeface="Camper Sans 2" pitchFamily="50" charset="-52"/>
                <a:sym typeface="Montserrat"/>
              </a:rPr>
              <a:t>holding</a:t>
            </a:r>
            <a:endParaRPr lang="en-US" sz="2800" dirty="0">
              <a:solidFill>
                <a:srgbClr val="EB5A23"/>
              </a:solidFill>
              <a:latin typeface="Camper Sans 2" pitchFamily="50" charset="-52"/>
              <a:ea typeface="Montserrat"/>
              <a:cs typeface="Montserrat"/>
              <a:sym typeface="Montserrat"/>
            </a:endParaRPr>
          </a:p>
        </p:txBody>
      </p:sp>
      <p:sp>
        <p:nvSpPr>
          <p:cNvPr id="36" name="AutoShape 6">
            <a:extLst>
              <a:ext uri="{FF2B5EF4-FFF2-40B4-BE49-F238E27FC236}">
                <a16:creationId xmlns:a16="http://schemas.microsoft.com/office/drawing/2014/main" id="{57482E2A-C1DE-4A87-AE38-AD4BA68E7D82}"/>
              </a:ext>
            </a:extLst>
          </p:cNvPr>
          <p:cNvSpPr>
            <a:spLocks/>
          </p:cNvSpPr>
          <p:nvPr/>
        </p:nvSpPr>
        <p:spPr bwMode="auto">
          <a:xfrm>
            <a:off x="8337377" y="1904427"/>
            <a:ext cx="3267247" cy="5506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t">
            <a:spAutoFit/>
          </a:bodyPr>
          <a:lstStyle/>
          <a:p>
            <a:pPr>
              <a:lnSpc>
                <a:spcPct val="110000"/>
              </a:lnSpc>
              <a:buClr>
                <a:schemeClr val="dk1"/>
              </a:buClr>
              <a:buSzPct val="25000"/>
            </a:pPr>
            <a:r>
              <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rPr>
              <a:t>HOBBY WORLD</a:t>
            </a: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 </a:t>
            </a:r>
            <a:r>
              <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rPr>
              <a:t> </a:t>
            </a: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is the largest publishing house and distributor of board games and accessories in Russia</a:t>
            </a:r>
            <a:r>
              <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rPr>
              <a:t> </a:t>
            </a: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that is working together with the world leading manufacturing companies.</a:t>
            </a:r>
            <a:r>
              <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rPr>
              <a:t> </a:t>
            </a:r>
            <a:endPar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sp>
        <p:nvSpPr>
          <p:cNvPr id="37" name="Shape 90">
            <a:extLst>
              <a:ext uri="{FF2B5EF4-FFF2-40B4-BE49-F238E27FC236}">
                <a16:creationId xmlns:a16="http://schemas.microsoft.com/office/drawing/2014/main" id="{9A447A83-84B3-42AA-A843-72A37B32FD88}"/>
              </a:ext>
            </a:extLst>
          </p:cNvPr>
          <p:cNvSpPr txBox="1"/>
          <p:nvPr/>
        </p:nvSpPr>
        <p:spPr>
          <a:xfrm>
            <a:off x="8250604" y="3197423"/>
            <a:ext cx="3771641" cy="267758"/>
          </a:xfrm>
          <a:prstGeom prst="rect">
            <a:avLst/>
          </a:prstGeom>
          <a:noFill/>
          <a:ln>
            <a:noFill/>
          </a:ln>
        </p:spPr>
        <p:txBody>
          <a:bodyPr wrap="square" lIns="45725" tIns="22856" rIns="45725" bIns="22856" anchor="ctr" anchorCtr="0">
            <a:spAutoFit/>
          </a:bodyPr>
          <a:lstStyle/>
          <a:p>
            <a:pPr marL="285750" indent="-285750">
              <a:lnSpc>
                <a:spcPct val="90000"/>
              </a:lnSpc>
              <a:buSzPct val="100000"/>
              <a:buFont typeface="Arial" panose="020B0604020202020204" pitchFamily="34" charset="0"/>
              <a:buChar char="•"/>
            </a:pPr>
            <a:r>
              <a:rPr lang="en-GB" sz="1600" b="1" dirty="0">
                <a:solidFill>
                  <a:schemeClr val="bg1"/>
                </a:solidFill>
                <a:ea typeface="Montserrat"/>
                <a:cs typeface="Montserrat"/>
                <a:sym typeface="Montserrat"/>
              </a:rPr>
              <a:t>CHILDREN’S AND FAMILY GAMES</a:t>
            </a:r>
            <a:endParaRPr lang="ru-RU" sz="1600" b="1" dirty="0">
              <a:solidFill>
                <a:schemeClr val="bg1"/>
              </a:solidFill>
              <a:ea typeface="Montserrat"/>
              <a:cs typeface="Montserrat"/>
              <a:sym typeface="Montserrat"/>
            </a:endParaRPr>
          </a:p>
        </p:txBody>
      </p:sp>
      <p:sp>
        <p:nvSpPr>
          <p:cNvPr id="38" name="Shape 90">
            <a:extLst>
              <a:ext uri="{FF2B5EF4-FFF2-40B4-BE49-F238E27FC236}">
                <a16:creationId xmlns:a16="http://schemas.microsoft.com/office/drawing/2014/main" id="{9A447A83-84B3-42AA-A843-72A37B32FD88}"/>
              </a:ext>
            </a:extLst>
          </p:cNvPr>
          <p:cNvSpPr txBox="1"/>
          <p:nvPr/>
        </p:nvSpPr>
        <p:spPr>
          <a:xfrm>
            <a:off x="8360366" y="3589563"/>
            <a:ext cx="377164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dirty="0">
                <a:solidFill>
                  <a:schemeClr val="bg1"/>
                </a:solidFill>
                <a:ea typeface="Montserrat"/>
                <a:cs typeface="Montserrat"/>
                <a:sym typeface="Montserrat"/>
              </a:rPr>
              <a:t>PARTY GAMES</a:t>
            </a:r>
            <a:endParaRPr lang="ru-RU" sz="1600" b="1" dirty="0">
              <a:solidFill>
                <a:schemeClr val="bg1"/>
              </a:solidFill>
              <a:ea typeface="Montserrat"/>
              <a:cs typeface="Montserrat"/>
              <a:sym typeface="Montserrat"/>
            </a:endParaRPr>
          </a:p>
        </p:txBody>
      </p:sp>
      <p:sp>
        <p:nvSpPr>
          <p:cNvPr id="39" name="Shape 90">
            <a:extLst>
              <a:ext uri="{FF2B5EF4-FFF2-40B4-BE49-F238E27FC236}">
                <a16:creationId xmlns:a16="http://schemas.microsoft.com/office/drawing/2014/main" id="{9A447A83-84B3-42AA-A843-72A37B32FD88}"/>
              </a:ext>
            </a:extLst>
          </p:cNvPr>
          <p:cNvSpPr txBox="1"/>
          <p:nvPr/>
        </p:nvSpPr>
        <p:spPr>
          <a:xfrm>
            <a:off x="8463597" y="4006325"/>
            <a:ext cx="377164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dirty="0">
                <a:solidFill>
                  <a:schemeClr val="bg1"/>
                </a:solidFill>
                <a:ea typeface="Montserrat"/>
                <a:cs typeface="Montserrat"/>
                <a:sym typeface="Montserrat"/>
              </a:rPr>
              <a:t>STRATEGIC GAMES</a:t>
            </a:r>
            <a:endParaRPr lang="ru-RU" sz="1600" b="1" dirty="0">
              <a:solidFill>
                <a:schemeClr val="bg1"/>
              </a:solidFill>
              <a:ea typeface="Montserrat"/>
              <a:cs typeface="Montserrat"/>
              <a:sym typeface="Montserrat"/>
            </a:endParaRPr>
          </a:p>
        </p:txBody>
      </p:sp>
      <p:sp>
        <p:nvSpPr>
          <p:cNvPr id="40" name="Shape 90">
            <a:extLst>
              <a:ext uri="{FF2B5EF4-FFF2-40B4-BE49-F238E27FC236}">
                <a16:creationId xmlns:a16="http://schemas.microsoft.com/office/drawing/2014/main" id="{9A447A83-84B3-42AA-A843-72A37B32FD88}"/>
              </a:ext>
            </a:extLst>
          </p:cNvPr>
          <p:cNvSpPr txBox="1"/>
          <p:nvPr/>
        </p:nvSpPr>
        <p:spPr>
          <a:xfrm>
            <a:off x="8572096" y="4423087"/>
            <a:ext cx="377164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spc="-90" dirty="0">
                <a:solidFill>
                  <a:schemeClr val="bg1"/>
                </a:solidFill>
                <a:ea typeface="Montserrat"/>
                <a:cs typeface="Montserrat"/>
                <a:sym typeface="Montserrat"/>
              </a:rPr>
              <a:t>COLLECTIBLE CARD GAMES</a:t>
            </a:r>
            <a:endParaRPr lang="ru-RU" sz="1600" b="1" spc="-90" dirty="0">
              <a:solidFill>
                <a:schemeClr val="bg1"/>
              </a:solidFill>
              <a:ea typeface="Montserrat"/>
              <a:cs typeface="Montserrat"/>
              <a:sym typeface="Montserrat"/>
            </a:endParaRPr>
          </a:p>
        </p:txBody>
      </p:sp>
      <p:sp>
        <p:nvSpPr>
          <p:cNvPr id="41" name="Shape 90">
            <a:extLst>
              <a:ext uri="{FF2B5EF4-FFF2-40B4-BE49-F238E27FC236}">
                <a16:creationId xmlns:a16="http://schemas.microsoft.com/office/drawing/2014/main" id="{9A447A83-84B3-42AA-A843-72A37B32FD88}"/>
              </a:ext>
            </a:extLst>
          </p:cNvPr>
          <p:cNvSpPr txBox="1"/>
          <p:nvPr/>
        </p:nvSpPr>
        <p:spPr>
          <a:xfrm>
            <a:off x="8690215" y="4839849"/>
            <a:ext cx="316617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dirty="0">
                <a:solidFill>
                  <a:schemeClr val="bg1"/>
                </a:solidFill>
                <a:ea typeface="Montserrat"/>
                <a:cs typeface="Montserrat"/>
                <a:sym typeface="Montserrat"/>
              </a:rPr>
              <a:t>WARGAMES</a:t>
            </a:r>
            <a:endParaRPr lang="ru-RU" sz="1600" b="1" dirty="0">
              <a:solidFill>
                <a:schemeClr val="bg1"/>
              </a:solidFill>
              <a:ea typeface="Montserrat"/>
              <a:cs typeface="Montserrat"/>
              <a:sym typeface="Montserrat"/>
            </a:endParaRPr>
          </a:p>
        </p:txBody>
      </p:sp>
      <p:sp>
        <p:nvSpPr>
          <p:cNvPr id="51" name="Freeform 5"/>
          <p:cNvSpPr>
            <a:spLocks/>
          </p:cNvSpPr>
          <p:nvPr/>
        </p:nvSpPr>
        <p:spPr bwMode="auto">
          <a:xfrm>
            <a:off x="7414888" y="599355"/>
            <a:ext cx="635169" cy="541338"/>
          </a:xfrm>
          <a:custGeom>
            <a:avLst/>
            <a:gdLst>
              <a:gd name="T0" fmla="*/ 66 w 264"/>
              <a:gd name="T1" fmla="*/ 225 h 225"/>
              <a:gd name="T2" fmla="*/ 199 w 264"/>
              <a:gd name="T3" fmla="*/ 225 h 225"/>
              <a:gd name="T4" fmla="*/ 264 w 264"/>
              <a:gd name="T5" fmla="*/ 113 h 225"/>
              <a:gd name="T6" fmla="*/ 199 w 264"/>
              <a:gd name="T7" fmla="*/ 0 h 225"/>
              <a:gd name="T8" fmla="*/ 66 w 264"/>
              <a:gd name="T9" fmla="*/ 0 h 225"/>
              <a:gd name="T10" fmla="*/ 0 w 264"/>
              <a:gd name="T11" fmla="*/ 113 h 225"/>
              <a:gd name="T12" fmla="*/ 66 w 264"/>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64" h="225">
                <a:moveTo>
                  <a:pt x="66" y="225"/>
                </a:moveTo>
                <a:lnTo>
                  <a:pt x="199" y="225"/>
                </a:lnTo>
                <a:lnTo>
                  <a:pt x="264" y="113"/>
                </a:lnTo>
                <a:lnTo>
                  <a:pt x="199" y="0"/>
                </a:lnTo>
                <a:lnTo>
                  <a:pt x="66" y="0"/>
                </a:lnTo>
                <a:lnTo>
                  <a:pt x="0" y="113"/>
                </a:lnTo>
                <a:lnTo>
                  <a:pt x="66" y="225"/>
                </a:lnTo>
                <a:close/>
              </a:path>
            </a:pathLst>
          </a:custGeom>
          <a:solidFill>
            <a:srgbClr val="EB5A23"/>
          </a:solidFill>
          <a:ln>
            <a:noFill/>
          </a:ln>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p:cNvSpPr/>
          <p:nvPr/>
        </p:nvSpPr>
        <p:spPr>
          <a:xfrm>
            <a:off x="11385011" y="6045350"/>
            <a:ext cx="340158" cy="461665"/>
          </a:xfrm>
          <a:prstGeom prst="rect">
            <a:avLst/>
          </a:prstGeom>
        </p:spPr>
        <p:txBody>
          <a:bodyPr wrap="none">
            <a:spAutoFit/>
          </a:bodyPr>
          <a:lstStyle/>
          <a:p>
            <a:r>
              <a:rPr lang="en-US" sz="2400" dirty="0">
                <a:solidFill>
                  <a:schemeClr val="bg1"/>
                </a:solidFill>
                <a:sym typeface="Montserrat"/>
              </a:rPr>
              <a:t>2</a:t>
            </a:r>
            <a:endParaRPr lang="ru-RU" sz="2400" dirty="0">
              <a:solidFill>
                <a:schemeClr val="bg1"/>
              </a:solidFill>
            </a:endParaRPr>
          </a:p>
        </p:txBody>
      </p:sp>
      <p:sp>
        <p:nvSpPr>
          <p:cNvPr id="42" name="Shape 90">
            <a:extLst>
              <a:ext uri="{FF2B5EF4-FFF2-40B4-BE49-F238E27FC236}">
                <a16:creationId xmlns:a16="http://schemas.microsoft.com/office/drawing/2014/main" id="{9A447A83-84B3-42AA-A843-72A37B32FD88}"/>
              </a:ext>
            </a:extLst>
          </p:cNvPr>
          <p:cNvSpPr txBox="1"/>
          <p:nvPr/>
        </p:nvSpPr>
        <p:spPr>
          <a:xfrm>
            <a:off x="8809705" y="5256611"/>
            <a:ext cx="316617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dirty="0">
                <a:solidFill>
                  <a:schemeClr val="bg1"/>
                </a:solidFill>
                <a:ea typeface="Montserrat"/>
                <a:cs typeface="Montserrat"/>
                <a:sym typeface="Montserrat"/>
              </a:rPr>
              <a:t>ECONOMIC GAMES</a:t>
            </a:r>
            <a:endParaRPr lang="ru-RU" sz="1600" b="1" dirty="0">
              <a:solidFill>
                <a:schemeClr val="bg1"/>
              </a:solidFill>
              <a:ea typeface="Montserrat"/>
              <a:cs typeface="Montserrat"/>
              <a:sym typeface="Montserrat"/>
            </a:endParaRPr>
          </a:p>
        </p:txBody>
      </p:sp>
      <p:sp>
        <p:nvSpPr>
          <p:cNvPr id="43" name="Shape 90">
            <a:extLst>
              <a:ext uri="{FF2B5EF4-FFF2-40B4-BE49-F238E27FC236}">
                <a16:creationId xmlns:a16="http://schemas.microsoft.com/office/drawing/2014/main" id="{9A447A83-84B3-42AA-A843-72A37B32FD88}"/>
              </a:ext>
            </a:extLst>
          </p:cNvPr>
          <p:cNvSpPr txBox="1"/>
          <p:nvPr/>
        </p:nvSpPr>
        <p:spPr>
          <a:xfrm>
            <a:off x="8918070" y="5673374"/>
            <a:ext cx="316617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dirty="0">
                <a:solidFill>
                  <a:schemeClr val="bg1"/>
                </a:solidFill>
                <a:ea typeface="Montserrat"/>
                <a:cs typeface="Montserrat"/>
                <a:sym typeface="Montserrat"/>
              </a:rPr>
              <a:t>DETECTIVE GAMES</a:t>
            </a:r>
            <a:endParaRPr lang="ru-RU" sz="1600" b="1" dirty="0">
              <a:solidFill>
                <a:schemeClr val="bg1"/>
              </a:solidFill>
              <a:ea typeface="Montserrat"/>
              <a:cs typeface="Montserrat"/>
              <a:sym typeface="Montserrat"/>
            </a:endParaRPr>
          </a:p>
        </p:txBody>
      </p:sp>
      <p:grpSp>
        <p:nvGrpSpPr>
          <p:cNvPr id="23" name="Группа 22"/>
          <p:cNvGrpSpPr/>
          <p:nvPr/>
        </p:nvGrpSpPr>
        <p:grpSpPr>
          <a:xfrm>
            <a:off x="6234997" y="4553423"/>
            <a:ext cx="1890827" cy="1698624"/>
            <a:chOff x="5211080" y="4653321"/>
            <a:chExt cx="1890827" cy="1698624"/>
          </a:xfrm>
        </p:grpSpPr>
        <p:sp>
          <p:nvSpPr>
            <p:cNvPr id="24" name="Прямоугольник 23"/>
            <p:cNvSpPr/>
            <p:nvPr/>
          </p:nvSpPr>
          <p:spPr>
            <a:xfrm>
              <a:off x="5211080" y="4653321"/>
              <a:ext cx="1890827" cy="738664"/>
            </a:xfrm>
            <a:prstGeom prst="rect">
              <a:avLst/>
            </a:prstGeom>
          </p:spPr>
          <p:txBody>
            <a:bodyPr wrap="square">
              <a:spAutoFit/>
            </a:bodyPr>
            <a:lstStyle/>
            <a:p>
              <a:pPr algn="ctr">
                <a:buSzPct val="25000"/>
              </a:pPr>
              <a:r>
                <a:rPr lang="en-GB" sz="1400" b="1" spc="-30" dirty="0">
                  <a:solidFill>
                    <a:schemeClr val="bg1"/>
                  </a:solidFill>
                  <a:ea typeface="Montserrat"/>
                  <a:cs typeface="Montserrat"/>
                  <a:sym typeface="Montserrat"/>
                </a:rPr>
                <a:t>CONVENTIONS FOR BOARD GAME LOVERS AND GEEKS</a:t>
              </a:r>
              <a:endParaRPr lang="en-US" sz="1400" b="1" spc="-30" dirty="0">
                <a:solidFill>
                  <a:schemeClr val="bg1"/>
                </a:solidFill>
                <a:ea typeface="Montserrat"/>
                <a:cs typeface="Montserrat"/>
                <a:sym typeface="Montserrat"/>
              </a:endParaRPr>
            </a:p>
          </p:txBody>
        </p:sp>
        <p:sp>
          <p:nvSpPr>
            <p:cNvPr id="25" name="Прямоугольник 24"/>
            <p:cNvSpPr/>
            <p:nvPr/>
          </p:nvSpPr>
          <p:spPr>
            <a:xfrm>
              <a:off x="5325671" y="5421690"/>
              <a:ext cx="1661643" cy="930255"/>
            </a:xfrm>
            <a:prstGeom prst="rect">
              <a:avLst/>
            </a:prstGeom>
          </p:spPr>
          <p:txBody>
            <a:bodyPr wrap="square">
              <a:spAutoFit/>
            </a:bodyPr>
            <a:lstStyle/>
            <a:p>
              <a:pPr algn="ctr">
                <a:lnSpc>
                  <a:spcPct val="110000"/>
                </a:lnSpc>
                <a:buClr>
                  <a:schemeClr val="dk1"/>
                </a:buClr>
                <a:buSzPct val="25000"/>
              </a:pP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An annual convention called </a:t>
              </a:r>
              <a:r>
                <a:rPr lang="en-GB" sz="1000" dirty="0" err="1">
                  <a:solidFill>
                    <a:schemeClr val="bg1"/>
                  </a:solidFill>
                  <a:latin typeface="Calibri" panose="020F0502020204030204" pitchFamily="34" charset="0"/>
                  <a:ea typeface="Source Sans Pro"/>
                  <a:cs typeface="Calibri" panose="020F0502020204030204" pitchFamily="34" charset="0"/>
                  <a:sym typeface="Lato" pitchFamily="34" charset="0"/>
                </a:rPr>
                <a:t>Igrocon</a:t>
              </a: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 is held by our holding where more than 40 thousand board game fans are brought together</a:t>
              </a:r>
              <a:endPar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26" name="Группа 25"/>
          <p:cNvGrpSpPr/>
          <p:nvPr/>
        </p:nvGrpSpPr>
        <p:grpSpPr>
          <a:xfrm>
            <a:off x="3359753" y="4553423"/>
            <a:ext cx="1939225" cy="1698624"/>
            <a:chOff x="5186880" y="4653321"/>
            <a:chExt cx="1939225" cy="1698624"/>
          </a:xfrm>
        </p:grpSpPr>
        <p:sp>
          <p:nvSpPr>
            <p:cNvPr id="27" name="Прямоугольник 26"/>
            <p:cNvSpPr/>
            <p:nvPr/>
          </p:nvSpPr>
          <p:spPr>
            <a:xfrm>
              <a:off x="5211080" y="4653321"/>
              <a:ext cx="1890827" cy="523220"/>
            </a:xfrm>
            <a:prstGeom prst="rect">
              <a:avLst/>
            </a:prstGeom>
          </p:spPr>
          <p:txBody>
            <a:bodyPr wrap="square">
              <a:spAutoFit/>
            </a:bodyPr>
            <a:lstStyle/>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RETAIL STORES ALL OVER RUSSIA</a:t>
              </a:r>
              <a:endParaRPr lang="en-US" sz="14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28" name="Прямоугольник 27"/>
            <p:cNvSpPr/>
            <p:nvPr/>
          </p:nvSpPr>
          <p:spPr>
            <a:xfrm>
              <a:off x="5186880" y="5421690"/>
              <a:ext cx="1939225" cy="930255"/>
            </a:xfrm>
            <a:prstGeom prst="rect">
              <a:avLst/>
            </a:prstGeom>
          </p:spPr>
          <p:txBody>
            <a:bodyPr wrap="square">
              <a:spAutoFit/>
            </a:bodyPr>
            <a:lstStyle/>
            <a:p>
              <a:pPr algn="ctr">
                <a:lnSpc>
                  <a:spcPct val="110000"/>
                </a:lnSpc>
                <a:buClr>
                  <a:schemeClr val="dk1"/>
                </a:buClr>
                <a:buSzPct val="25000"/>
              </a:pP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More than 200 retail stores under Hobby Games and </a:t>
              </a:r>
              <a:r>
                <a:rPr lang="en-GB" sz="1000" dirty="0" err="1">
                  <a:solidFill>
                    <a:schemeClr val="bg1"/>
                  </a:solidFill>
                  <a:latin typeface="Calibri" panose="020F0502020204030204" pitchFamily="34" charset="0"/>
                  <a:ea typeface="Source Sans Pro"/>
                  <a:cs typeface="Calibri" panose="020F0502020204030204" pitchFamily="34" charset="0"/>
                  <a:sym typeface="Lato" pitchFamily="34" charset="0"/>
                </a:rPr>
                <a:t>Mosigra</a:t>
              </a: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 brands all over Russia and CIS </a:t>
              </a: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where more than 7 thousand products are presented</a:t>
              </a:r>
              <a:endPar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29" name="Группа 28"/>
          <p:cNvGrpSpPr/>
          <p:nvPr/>
        </p:nvGrpSpPr>
        <p:grpSpPr>
          <a:xfrm>
            <a:off x="386018" y="4553423"/>
            <a:ext cx="1890827" cy="1698624"/>
            <a:chOff x="5211080" y="4653321"/>
            <a:chExt cx="1890827" cy="1698624"/>
          </a:xfrm>
        </p:grpSpPr>
        <p:sp>
          <p:nvSpPr>
            <p:cNvPr id="30" name="Прямоугольник 29"/>
            <p:cNvSpPr/>
            <p:nvPr/>
          </p:nvSpPr>
          <p:spPr>
            <a:xfrm>
              <a:off x="5211080" y="4653321"/>
              <a:ext cx="1890827" cy="523220"/>
            </a:xfrm>
            <a:prstGeom prst="rect">
              <a:avLst/>
            </a:prstGeom>
          </p:spPr>
          <p:txBody>
            <a:bodyPr wrap="square">
              <a:spAutoFit/>
            </a:bodyPr>
            <a:lstStyle/>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BOARD GAMES PUBLISHER</a:t>
              </a:r>
              <a:endParaRPr lang="en-US" sz="14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31" name="Прямоугольник 30"/>
            <p:cNvSpPr/>
            <p:nvPr/>
          </p:nvSpPr>
          <p:spPr>
            <a:xfrm>
              <a:off x="5314571" y="5421690"/>
              <a:ext cx="1683843" cy="930255"/>
            </a:xfrm>
            <a:prstGeom prst="rect">
              <a:avLst/>
            </a:prstGeom>
          </p:spPr>
          <p:txBody>
            <a:bodyPr wrap="square">
              <a:spAutoFit/>
            </a:bodyPr>
            <a:lstStyle/>
            <a:p>
              <a:pPr algn="ctr">
                <a:lnSpc>
                  <a:spcPct val="110000"/>
                </a:lnSpc>
                <a:buClr>
                  <a:schemeClr val="dk1"/>
                </a:buClr>
                <a:buSzPct val="25000"/>
              </a:pP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Development and production of our own projects and localization of world-known bestsellers for Russian and global market</a:t>
              </a:r>
              <a:endPar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grpSp>
      <p:sp>
        <p:nvSpPr>
          <p:cNvPr id="32" name="Прямоугольник 31"/>
          <p:cNvSpPr/>
          <p:nvPr/>
        </p:nvSpPr>
        <p:spPr>
          <a:xfrm>
            <a:off x="5669809" y="1503998"/>
            <a:ext cx="1624163" cy="1446550"/>
          </a:xfrm>
          <a:prstGeom prst="rect">
            <a:avLst/>
          </a:prstGeom>
        </p:spPr>
        <p:txBody>
          <a:bodyPr wrap="none">
            <a:spAutoFit/>
          </a:bodyPr>
          <a:lstStyle/>
          <a:p>
            <a:r>
              <a:rPr lang="ru-RU" sz="5400" dirty="0">
                <a:solidFill>
                  <a:srgbClr val="FDB813"/>
                </a:solidFill>
                <a:latin typeface="Camper Sans 2" pitchFamily="50" charset="-52"/>
              </a:rPr>
              <a:t>№</a:t>
            </a:r>
            <a:r>
              <a:rPr lang="en-US" sz="5400" dirty="0">
                <a:solidFill>
                  <a:srgbClr val="FDB813"/>
                </a:solidFill>
                <a:latin typeface="Camper Sans 2" pitchFamily="50" charset="-52"/>
              </a:rPr>
              <a:t> </a:t>
            </a:r>
            <a:r>
              <a:rPr lang="ru-RU" sz="8800" dirty="0">
                <a:solidFill>
                  <a:srgbClr val="FDB813"/>
                </a:solidFill>
                <a:latin typeface="Camper Sans 2" pitchFamily="50" charset="-52"/>
              </a:rPr>
              <a:t>1</a:t>
            </a:r>
          </a:p>
        </p:txBody>
      </p:sp>
      <p:sp>
        <p:nvSpPr>
          <p:cNvPr id="33" name="Прямоугольник 32"/>
          <p:cNvSpPr/>
          <p:nvPr/>
        </p:nvSpPr>
        <p:spPr>
          <a:xfrm>
            <a:off x="5606484" y="2813948"/>
            <a:ext cx="2144571" cy="865365"/>
          </a:xfrm>
          <a:prstGeom prst="rect">
            <a:avLst/>
          </a:prstGeom>
        </p:spPr>
        <p:txBody>
          <a:bodyPr wrap="square">
            <a:spAutoFit/>
          </a:bodyPr>
          <a:lstStyle/>
          <a:p>
            <a:pPr>
              <a:lnSpc>
                <a:spcPts val="2000"/>
              </a:lnSpc>
            </a:pPr>
            <a:r>
              <a:rPr lang="en-GB" sz="2000" dirty="0">
                <a:solidFill>
                  <a:srgbClr val="FDB813"/>
                </a:solidFill>
                <a:latin typeface="Camper Sans 2" pitchFamily="50" charset="-52"/>
              </a:rPr>
              <a:t>IN RUSSIA AND CIS by board games sales volume</a:t>
            </a:r>
            <a:endParaRPr lang="ru-RU" sz="2000" dirty="0">
              <a:solidFill>
                <a:srgbClr val="FDB813"/>
              </a:solidFill>
              <a:latin typeface="Camper Sans 2" pitchFamily="50" charset="-52"/>
            </a:endParaRPr>
          </a:p>
        </p:txBody>
      </p:sp>
    </p:spTree>
    <p:extLst>
      <p:ext uri="{BB962C8B-B14F-4D97-AF65-F5344CB8AC3E}">
        <p14:creationId xmlns:p14="http://schemas.microsoft.com/office/powerpoint/2010/main" val="2662456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4546"/>
          <a:stretch/>
        </p:blipFill>
        <p:spPr>
          <a:xfrm>
            <a:off x="2740634" y="0"/>
            <a:ext cx="9463087" cy="6858000"/>
          </a:xfrm>
        </p:spPr>
      </p:pic>
      <p:sp>
        <p:nvSpPr>
          <p:cNvPr id="72" name="Прямоугольник 71"/>
          <p:cNvSpPr/>
          <p:nvPr/>
        </p:nvSpPr>
        <p:spPr>
          <a:xfrm>
            <a:off x="5464370" y="0"/>
            <a:ext cx="6739351" cy="6858000"/>
          </a:xfrm>
          <a:prstGeom prst="rect">
            <a:avLst/>
          </a:prstGeom>
          <a:gradFill flip="none" rotWithShape="1">
            <a:gsLst>
              <a:gs pos="55000">
                <a:srgbClr val="0D0D0D">
                  <a:alpha val="44000"/>
                </a:srgbClr>
              </a:gs>
              <a:gs pos="0">
                <a:schemeClr val="tx1">
                  <a:lumMod val="95000"/>
                  <a:lumOff val="5000"/>
                  <a:alpha val="89000"/>
                </a:schemeClr>
              </a:gs>
              <a:gs pos="100000">
                <a:schemeClr val="tx1">
                  <a:lumMod val="95000"/>
                  <a:lumOff val="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олилиния 72"/>
          <p:cNvSpPr/>
          <p:nvPr/>
        </p:nvSpPr>
        <p:spPr>
          <a:xfrm>
            <a:off x="4259580" y="4247681"/>
            <a:ext cx="1404676" cy="2610319"/>
          </a:xfrm>
          <a:custGeom>
            <a:avLst/>
            <a:gdLst>
              <a:gd name="connsiteX0" fmla="*/ 0 w 1337916"/>
              <a:gd name="connsiteY0" fmla="*/ 0 h 2477069"/>
              <a:gd name="connsiteX1" fmla="*/ 674188 w 1337916"/>
              <a:gd name="connsiteY1" fmla="*/ 0 h 2477069"/>
              <a:gd name="connsiteX2" fmla="*/ 1337916 w 1337916"/>
              <a:gd name="connsiteY2" fmla="*/ 2477069 h 2477069"/>
              <a:gd name="connsiteX3" fmla="*/ 0 w 1337916"/>
              <a:gd name="connsiteY3" fmla="*/ 2477069 h 2477069"/>
            </a:gdLst>
            <a:ahLst/>
            <a:cxnLst>
              <a:cxn ang="0">
                <a:pos x="connsiteX0" y="connsiteY0"/>
              </a:cxn>
              <a:cxn ang="0">
                <a:pos x="connsiteX1" y="connsiteY1"/>
              </a:cxn>
              <a:cxn ang="0">
                <a:pos x="connsiteX2" y="connsiteY2"/>
              </a:cxn>
              <a:cxn ang="0">
                <a:pos x="connsiteX3" y="connsiteY3"/>
              </a:cxn>
            </a:cxnLst>
            <a:rect l="l" t="t" r="r" b="b"/>
            <a:pathLst>
              <a:path w="1337916" h="2477069">
                <a:moveTo>
                  <a:pt x="0" y="0"/>
                </a:moveTo>
                <a:lnTo>
                  <a:pt x="674188" y="0"/>
                </a:lnTo>
                <a:lnTo>
                  <a:pt x="1337916" y="2477069"/>
                </a:lnTo>
                <a:lnTo>
                  <a:pt x="0" y="2477069"/>
                </a:lnTo>
                <a:close/>
              </a:path>
            </a:pathLst>
          </a:cu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Полилиния 70"/>
          <p:cNvSpPr/>
          <p:nvPr/>
        </p:nvSpPr>
        <p:spPr>
          <a:xfrm>
            <a:off x="0" y="0"/>
            <a:ext cx="4926842" cy="6858000"/>
          </a:xfrm>
          <a:custGeom>
            <a:avLst/>
            <a:gdLst>
              <a:gd name="connsiteX0" fmla="*/ 0 w 4926842"/>
              <a:gd name="connsiteY0" fmla="*/ 0 h 6858000"/>
              <a:gd name="connsiteX1" fmla="*/ 3825143 w 4926842"/>
              <a:gd name="connsiteY1" fmla="*/ 0 h 6858000"/>
              <a:gd name="connsiteX2" fmla="*/ 4926842 w 4926842"/>
              <a:gd name="connsiteY2" fmla="*/ 4111598 h 6858000"/>
              <a:gd name="connsiteX3" fmla="*/ 4926842 w 4926842"/>
              <a:gd name="connsiteY3" fmla="*/ 6858000 h 6858000"/>
              <a:gd name="connsiteX4" fmla="*/ 1825835 w 4926842"/>
              <a:gd name="connsiteY4" fmla="*/ 6858000 h 6858000"/>
              <a:gd name="connsiteX5" fmla="*/ 0 w 4926842"/>
              <a:gd name="connsiteY5" fmla="*/ 438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6842" h="6858000">
                <a:moveTo>
                  <a:pt x="0" y="0"/>
                </a:moveTo>
                <a:lnTo>
                  <a:pt x="3825143" y="0"/>
                </a:lnTo>
                <a:lnTo>
                  <a:pt x="4926842" y="4111598"/>
                </a:lnTo>
                <a:lnTo>
                  <a:pt x="4926842" y="6858000"/>
                </a:lnTo>
                <a:lnTo>
                  <a:pt x="1825835" y="6858000"/>
                </a:lnTo>
                <a:lnTo>
                  <a:pt x="0" y="43893"/>
                </a:lnTo>
                <a:close/>
              </a:path>
            </a:pathLst>
          </a:cu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Shape 90">
            <a:extLst>
              <a:ext uri="{FF2B5EF4-FFF2-40B4-BE49-F238E27FC236}">
                <a16:creationId xmlns:a16="http://schemas.microsoft.com/office/drawing/2014/main" id="{CB7B411C-7904-4A21-B23C-1787508C2975}"/>
              </a:ext>
            </a:extLst>
          </p:cNvPr>
          <p:cNvSpPr txBox="1"/>
          <p:nvPr/>
        </p:nvSpPr>
        <p:spPr>
          <a:xfrm>
            <a:off x="701337" y="361393"/>
            <a:ext cx="3151002" cy="723267"/>
          </a:xfrm>
          <a:prstGeom prst="rect">
            <a:avLst/>
          </a:prstGeom>
          <a:noFill/>
          <a:ln>
            <a:noFill/>
          </a:ln>
        </p:spPr>
        <p:txBody>
          <a:bodyPr wrap="square" lIns="45725" tIns="22856" rIns="45725" bIns="22856" anchor="ctr" anchorCtr="0">
            <a:spAutoFit/>
          </a:bodyPr>
          <a:lstStyle/>
          <a:p>
            <a:r>
              <a:rPr lang="en-US" sz="4400" dirty="0">
                <a:solidFill>
                  <a:srgbClr val="0A0203"/>
                </a:solidFill>
                <a:latin typeface="Camper Sans 2" pitchFamily="50" charset="-52"/>
                <a:sym typeface="Montserrat"/>
              </a:rPr>
              <a:t>Hobby World</a:t>
            </a:r>
            <a:endParaRPr lang="en-US" sz="4400" dirty="0">
              <a:solidFill>
                <a:srgbClr val="0A0203"/>
              </a:solidFill>
              <a:latin typeface="Camper Sans 2" pitchFamily="50" charset="-52"/>
              <a:ea typeface="Montserrat"/>
              <a:cs typeface="Montserrat"/>
              <a:sym typeface="Montserrat"/>
            </a:endParaRPr>
          </a:p>
        </p:txBody>
      </p:sp>
      <p:sp>
        <p:nvSpPr>
          <p:cNvPr id="6" name="Прямоугольник 5"/>
          <p:cNvSpPr/>
          <p:nvPr/>
        </p:nvSpPr>
        <p:spPr>
          <a:xfrm>
            <a:off x="631586" y="761495"/>
            <a:ext cx="3434388" cy="923330"/>
          </a:xfrm>
          <a:prstGeom prst="rect">
            <a:avLst/>
          </a:prstGeom>
        </p:spPr>
        <p:txBody>
          <a:bodyPr wrap="square">
            <a:spAutoFit/>
          </a:bodyPr>
          <a:lstStyle/>
          <a:p>
            <a:r>
              <a:rPr lang="en-GB" sz="5400" dirty="0">
                <a:solidFill>
                  <a:schemeClr val="bg1"/>
                </a:solidFill>
                <a:latin typeface="Camper Sans 2" pitchFamily="50" charset="-52"/>
                <a:ea typeface="Montserrat"/>
                <a:cs typeface="Montserrat"/>
                <a:sym typeface="Montserrat"/>
              </a:rPr>
              <a:t>in numbers</a:t>
            </a:r>
            <a:endParaRPr lang="en-US" sz="5400" dirty="0">
              <a:solidFill>
                <a:schemeClr val="bg1"/>
              </a:solidFill>
              <a:latin typeface="Camper Sans 2" pitchFamily="50" charset="-52"/>
              <a:ea typeface="Montserrat"/>
              <a:cs typeface="Montserrat"/>
              <a:sym typeface="Montserrat"/>
            </a:endParaRPr>
          </a:p>
        </p:txBody>
      </p:sp>
      <p:sp>
        <p:nvSpPr>
          <p:cNvPr id="45" name="Полилиния 44"/>
          <p:cNvSpPr/>
          <p:nvPr/>
        </p:nvSpPr>
        <p:spPr>
          <a:xfrm rot="20700000">
            <a:off x="4695717" y="-130227"/>
            <a:ext cx="72161" cy="7120100"/>
          </a:xfrm>
          <a:custGeom>
            <a:avLst/>
            <a:gdLst>
              <a:gd name="connsiteX0" fmla="*/ 0 w 66948"/>
              <a:gd name="connsiteY0" fmla="*/ 0 h 7261134"/>
              <a:gd name="connsiteX1" fmla="*/ 66948 w 66948"/>
              <a:gd name="connsiteY1" fmla="*/ 17938 h 7261134"/>
              <a:gd name="connsiteX2" fmla="*/ 66948 w 66948"/>
              <a:gd name="connsiteY2" fmla="*/ 7261134 h 7261134"/>
              <a:gd name="connsiteX3" fmla="*/ 0 w 66948"/>
              <a:gd name="connsiteY3" fmla="*/ 7261134 h 7261134"/>
              <a:gd name="connsiteX0" fmla="*/ 950 w 67898"/>
              <a:gd name="connsiteY0" fmla="*/ 0 h 7261134"/>
              <a:gd name="connsiteX1" fmla="*/ 67898 w 67898"/>
              <a:gd name="connsiteY1" fmla="*/ 17938 h 7261134"/>
              <a:gd name="connsiteX2" fmla="*/ 67898 w 67898"/>
              <a:gd name="connsiteY2" fmla="*/ 7261134 h 7261134"/>
              <a:gd name="connsiteX3" fmla="*/ 0 w 67898"/>
              <a:gd name="connsiteY3" fmla="*/ 7097845 h 7261134"/>
              <a:gd name="connsiteX4" fmla="*/ 950 w 67898"/>
              <a:gd name="connsiteY4" fmla="*/ 0 h 7261134"/>
              <a:gd name="connsiteX0" fmla="*/ 950 w 69531"/>
              <a:gd name="connsiteY0" fmla="*/ 0 h 7127461"/>
              <a:gd name="connsiteX1" fmla="*/ 67898 w 69531"/>
              <a:gd name="connsiteY1" fmla="*/ 17938 h 7127461"/>
              <a:gd name="connsiteX2" fmla="*/ 69531 w 69531"/>
              <a:gd name="connsiteY2" fmla="*/ 7127461 h 7127461"/>
              <a:gd name="connsiteX3" fmla="*/ 0 w 69531"/>
              <a:gd name="connsiteY3" fmla="*/ 7097845 h 7127461"/>
              <a:gd name="connsiteX4" fmla="*/ 950 w 69531"/>
              <a:gd name="connsiteY4" fmla="*/ 0 h 7127461"/>
              <a:gd name="connsiteX0" fmla="*/ 950 w 71022"/>
              <a:gd name="connsiteY0" fmla="*/ 0 h 7112083"/>
              <a:gd name="connsiteX1" fmla="*/ 67898 w 71022"/>
              <a:gd name="connsiteY1" fmla="*/ 17938 h 7112083"/>
              <a:gd name="connsiteX2" fmla="*/ 71022 w 71022"/>
              <a:gd name="connsiteY2" fmla="*/ 7112083 h 7112083"/>
              <a:gd name="connsiteX3" fmla="*/ 0 w 71022"/>
              <a:gd name="connsiteY3" fmla="*/ 7097845 h 7112083"/>
              <a:gd name="connsiteX4" fmla="*/ 950 w 71022"/>
              <a:gd name="connsiteY4" fmla="*/ 0 h 7112083"/>
              <a:gd name="connsiteX0" fmla="*/ 950 w 71503"/>
              <a:gd name="connsiteY0" fmla="*/ 0 h 7120100"/>
              <a:gd name="connsiteX1" fmla="*/ 67898 w 71503"/>
              <a:gd name="connsiteY1" fmla="*/ 17938 h 7120100"/>
              <a:gd name="connsiteX2" fmla="*/ 71503 w 71503"/>
              <a:gd name="connsiteY2" fmla="*/ 7120100 h 7120100"/>
              <a:gd name="connsiteX3" fmla="*/ 0 w 71503"/>
              <a:gd name="connsiteY3" fmla="*/ 7097845 h 7120100"/>
              <a:gd name="connsiteX4" fmla="*/ 950 w 71503"/>
              <a:gd name="connsiteY4" fmla="*/ 0 h 7120100"/>
              <a:gd name="connsiteX0" fmla="*/ 469 w 71022"/>
              <a:gd name="connsiteY0" fmla="*/ 0 h 7120100"/>
              <a:gd name="connsiteX1" fmla="*/ 67417 w 71022"/>
              <a:gd name="connsiteY1" fmla="*/ 17938 h 7120100"/>
              <a:gd name="connsiteX2" fmla="*/ 71022 w 71022"/>
              <a:gd name="connsiteY2" fmla="*/ 7120100 h 7120100"/>
              <a:gd name="connsiteX3" fmla="*/ 0 w 71022"/>
              <a:gd name="connsiteY3" fmla="*/ 7105863 h 7120100"/>
              <a:gd name="connsiteX4" fmla="*/ 469 w 71022"/>
              <a:gd name="connsiteY4" fmla="*/ 0 h 7120100"/>
              <a:gd name="connsiteX0" fmla="*/ 1608 w 72161"/>
              <a:gd name="connsiteY0" fmla="*/ 0 h 7120100"/>
              <a:gd name="connsiteX1" fmla="*/ 68556 w 72161"/>
              <a:gd name="connsiteY1" fmla="*/ 17938 h 7120100"/>
              <a:gd name="connsiteX2" fmla="*/ 72161 w 72161"/>
              <a:gd name="connsiteY2" fmla="*/ 7120100 h 7120100"/>
              <a:gd name="connsiteX3" fmla="*/ 0 w 72161"/>
              <a:gd name="connsiteY3" fmla="*/ 7100299 h 7120100"/>
              <a:gd name="connsiteX4" fmla="*/ 1608 w 72161"/>
              <a:gd name="connsiteY4" fmla="*/ 0 h 712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1" h="7120100">
                <a:moveTo>
                  <a:pt x="1608" y="0"/>
                </a:moveTo>
                <a:lnTo>
                  <a:pt x="68556" y="17938"/>
                </a:lnTo>
                <a:cubicBezTo>
                  <a:pt x="69100" y="2387779"/>
                  <a:pt x="71617" y="4750259"/>
                  <a:pt x="72161" y="7120100"/>
                </a:cubicBezTo>
                <a:lnTo>
                  <a:pt x="0" y="7100299"/>
                </a:lnTo>
                <a:cubicBezTo>
                  <a:pt x="0" y="4679921"/>
                  <a:pt x="1608" y="2420378"/>
                  <a:pt x="16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53" name="Группа 52"/>
          <p:cNvGrpSpPr/>
          <p:nvPr/>
        </p:nvGrpSpPr>
        <p:grpSpPr>
          <a:xfrm>
            <a:off x="7993341" y="388749"/>
            <a:ext cx="1668794" cy="1794569"/>
            <a:chOff x="8474567" y="388749"/>
            <a:chExt cx="1668794" cy="1794569"/>
          </a:xfrm>
        </p:grpSpPr>
        <p:sp>
          <p:nvSpPr>
            <p:cNvPr id="36" name="Shape 90">
              <a:extLst>
                <a:ext uri="{FF2B5EF4-FFF2-40B4-BE49-F238E27FC236}">
                  <a16:creationId xmlns:a16="http://schemas.microsoft.com/office/drawing/2014/main" id="{9A447A83-84B3-42AA-A843-72A37B32FD88}"/>
                </a:ext>
              </a:extLst>
            </p:cNvPr>
            <p:cNvSpPr txBox="1"/>
            <p:nvPr/>
          </p:nvSpPr>
          <p:spPr>
            <a:xfrm>
              <a:off x="8614777" y="388749"/>
              <a:ext cx="1396571" cy="723267"/>
            </a:xfrm>
            <a:prstGeom prst="rect">
              <a:avLst/>
            </a:prstGeom>
            <a:noFill/>
            <a:ln>
              <a:noFill/>
            </a:ln>
          </p:spPr>
          <p:txBody>
            <a:bodyPr wrap="square" lIns="45725" tIns="22856" rIns="45725" bIns="22856" anchor="ctr" anchorCtr="0">
              <a:spAutoFit/>
            </a:bodyPr>
            <a:lstStyle/>
            <a:p>
              <a:pPr algn="ctr">
                <a:buSzPct val="25000"/>
              </a:pPr>
              <a:r>
                <a:rPr lang="ru-RU" sz="4400" dirty="0">
                  <a:solidFill>
                    <a:schemeClr val="bg1"/>
                  </a:solidFill>
                  <a:latin typeface="Camper Sans 2" pitchFamily="50" charset="-52"/>
                  <a:ea typeface="Montserrat"/>
                  <a:cs typeface="Montserrat"/>
                  <a:sym typeface="Montserrat"/>
                </a:rPr>
                <a:t>3 </a:t>
              </a:r>
              <a:r>
                <a:rPr lang="en-GB" sz="2800" dirty="0">
                  <a:solidFill>
                    <a:schemeClr val="bg1"/>
                  </a:solidFill>
                  <a:latin typeface="Camper Sans 2" pitchFamily="50" charset="-52"/>
                  <a:ea typeface="Montserrat"/>
                  <a:cs typeface="Montserrat"/>
                  <a:sym typeface="Montserrat"/>
                </a:rPr>
                <a:t>MLN</a:t>
              </a:r>
              <a:endParaRPr lang="en-US" sz="2800" dirty="0">
                <a:solidFill>
                  <a:schemeClr val="bg1"/>
                </a:solidFill>
                <a:latin typeface="Camper Sans 2" pitchFamily="50" charset="-52"/>
                <a:ea typeface="Montserrat"/>
                <a:cs typeface="Montserrat"/>
                <a:sym typeface="Montserrat"/>
              </a:endParaRPr>
            </a:p>
          </p:txBody>
        </p:sp>
        <p:sp>
          <p:nvSpPr>
            <p:cNvPr id="37" name="Shape 90">
              <a:extLst>
                <a:ext uri="{FF2B5EF4-FFF2-40B4-BE49-F238E27FC236}">
                  <a16:creationId xmlns:a16="http://schemas.microsoft.com/office/drawing/2014/main" id="{9A447A83-84B3-42AA-A843-72A37B32FD88}"/>
                </a:ext>
              </a:extLst>
            </p:cNvPr>
            <p:cNvSpPr txBox="1"/>
            <p:nvPr/>
          </p:nvSpPr>
          <p:spPr>
            <a:xfrm>
              <a:off x="8474567" y="1290774"/>
              <a:ext cx="1668794" cy="892544"/>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OF BOARD GAMES ARE </a:t>
              </a:r>
              <a:r>
                <a:rPr lang="en-US" sz="1100" dirty="0">
                  <a:solidFill>
                    <a:schemeClr val="bg1"/>
                  </a:solidFill>
                  <a:latin typeface="Calibri" panose="020F0502020204030204" pitchFamily="34" charset="0"/>
                  <a:ea typeface="Montserrat"/>
                  <a:cs typeface="Calibri" panose="020F0502020204030204" pitchFamily="34" charset="0"/>
                  <a:sym typeface="Montserrat"/>
                </a:rPr>
                <a:t>MANUFACTURED</a:t>
              </a:r>
            </a:p>
            <a:p>
              <a:pPr algn="ctr">
                <a:buSzPct val="25000"/>
              </a:pPr>
              <a:r>
                <a:rPr lang="en-US" sz="1100" dirty="0">
                  <a:solidFill>
                    <a:schemeClr val="bg1"/>
                  </a:solidFill>
                  <a:latin typeface="Calibri" panose="020F0502020204030204" pitchFamily="34" charset="0"/>
                  <a:ea typeface="Montserrat"/>
                  <a:cs typeface="Calibri" panose="020F0502020204030204" pitchFamily="34" charset="0"/>
                  <a:sym typeface="Montserrat"/>
                </a:rPr>
                <a:t>AT</a:t>
              </a:r>
              <a:r>
                <a:rPr lang="ru-RU" sz="1100" dirty="0">
                  <a:solidFill>
                    <a:schemeClr val="bg1"/>
                  </a:solidFill>
                  <a:latin typeface="Calibri" panose="020F0502020204030204" pitchFamily="34" charset="0"/>
                  <a:ea typeface="Montserrat"/>
                  <a:cs typeface="Calibri" panose="020F0502020204030204" pitchFamily="34" charset="0"/>
                  <a:sym typeface="Montserrat"/>
                </a:rPr>
                <a:t> </a:t>
              </a:r>
              <a:r>
                <a:rPr lang="en-US" sz="1100" dirty="0">
                  <a:solidFill>
                    <a:schemeClr val="bg1"/>
                  </a:solidFill>
                  <a:latin typeface="Calibri" panose="020F0502020204030204" pitchFamily="34" charset="0"/>
                  <a:ea typeface="Montserrat"/>
                  <a:cs typeface="Calibri" panose="020F0502020204030204" pitchFamily="34" charset="0"/>
                  <a:sym typeface="Montserrat"/>
                </a:rPr>
                <a:t>OUR OWN FACILITIES</a:t>
              </a:r>
            </a:p>
            <a:p>
              <a:pPr algn="ctr">
                <a:buSzPct val="25000"/>
              </a:pPr>
              <a:r>
                <a:rPr lang="en-US" sz="1100" dirty="0">
                  <a:solidFill>
                    <a:schemeClr val="bg1"/>
                  </a:solidFill>
                  <a:latin typeface="Calibri" panose="020F0502020204030204" pitchFamily="34" charset="0"/>
                  <a:ea typeface="Montserrat"/>
                  <a:cs typeface="Calibri" panose="020F0502020204030204" pitchFamily="34" charset="0"/>
                  <a:sym typeface="Montserrat"/>
                </a:rPr>
                <a:t>WITH A COMPLETE</a:t>
              </a:r>
            </a:p>
            <a:p>
              <a:pPr algn="ctr">
                <a:buSzPct val="25000"/>
              </a:pPr>
              <a:r>
                <a:rPr lang="en-US" sz="1100" dirty="0">
                  <a:solidFill>
                    <a:schemeClr val="bg1"/>
                  </a:solidFill>
                  <a:latin typeface="Calibri" panose="020F0502020204030204" pitchFamily="34" charset="0"/>
                  <a:ea typeface="Montserrat"/>
                  <a:cs typeface="Calibri" panose="020F0502020204030204" pitchFamily="34" charset="0"/>
                  <a:sym typeface="Montserrat"/>
                </a:rPr>
                <a:t>PRODUCTION CYCLE</a:t>
              </a:r>
            </a:p>
          </p:txBody>
        </p:sp>
        <p:sp>
          <p:nvSpPr>
            <p:cNvPr id="35" name="Shape 90">
              <a:extLst>
                <a:ext uri="{FF2B5EF4-FFF2-40B4-BE49-F238E27FC236}">
                  <a16:creationId xmlns:a16="http://schemas.microsoft.com/office/drawing/2014/main" id="{9A447A83-84B3-42AA-A843-72A37B32FD88}"/>
                </a:ext>
              </a:extLst>
            </p:cNvPr>
            <p:cNvSpPr txBox="1"/>
            <p:nvPr/>
          </p:nvSpPr>
          <p:spPr>
            <a:xfrm>
              <a:off x="8528164" y="1043717"/>
              <a:ext cx="1534794" cy="292380"/>
            </a:xfrm>
            <a:prstGeom prst="rect">
              <a:avLst/>
            </a:prstGeom>
            <a:noFill/>
            <a:ln>
              <a:noFill/>
            </a:ln>
          </p:spPr>
          <p:txBody>
            <a:bodyPr wrap="square" lIns="45725" tIns="22856" rIns="45725" bIns="22856" anchor="ctr" anchorCtr="0">
              <a:spAutoFit/>
            </a:bodyPr>
            <a:lstStyle/>
            <a:p>
              <a:pPr algn="ctr">
                <a:buSzPct val="25000"/>
              </a:pPr>
              <a:r>
                <a:rPr lang="en-GB" sz="1600" b="1" dirty="0">
                  <a:solidFill>
                    <a:schemeClr val="bg1"/>
                  </a:solidFill>
                  <a:latin typeface="Calibri" panose="020F0502020204030204" pitchFamily="34" charset="0"/>
                  <a:ea typeface="Montserrat"/>
                  <a:cs typeface="Calibri" panose="020F0502020204030204" pitchFamily="34" charset="0"/>
                  <a:sym typeface="Montserrat"/>
                </a:rPr>
                <a:t>COPIES</a:t>
              </a:r>
              <a:endParaRPr lang="en-US" sz="1600" b="1" dirty="0">
                <a:solidFill>
                  <a:schemeClr val="bg1"/>
                </a:solidFill>
                <a:latin typeface="Calibri" panose="020F0502020204030204" pitchFamily="34" charset="0"/>
                <a:ea typeface="Montserrat"/>
                <a:cs typeface="Calibri" panose="020F0502020204030204" pitchFamily="34" charset="0"/>
                <a:sym typeface="Montserrat"/>
              </a:endParaRPr>
            </a:p>
          </p:txBody>
        </p:sp>
      </p:grpSp>
      <p:grpSp>
        <p:nvGrpSpPr>
          <p:cNvPr id="44" name="Группа 43"/>
          <p:cNvGrpSpPr/>
          <p:nvPr/>
        </p:nvGrpSpPr>
        <p:grpSpPr>
          <a:xfrm>
            <a:off x="9788019" y="378262"/>
            <a:ext cx="1772396" cy="1381864"/>
            <a:chOff x="10335261" y="378262"/>
            <a:chExt cx="1772396" cy="1381864"/>
          </a:xfrm>
        </p:grpSpPr>
        <p:sp>
          <p:nvSpPr>
            <p:cNvPr id="50" name="Shape 90">
              <a:extLst>
                <a:ext uri="{FF2B5EF4-FFF2-40B4-BE49-F238E27FC236}">
                  <a16:creationId xmlns:a16="http://schemas.microsoft.com/office/drawing/2014/main" id="{9A447A83-84B3-42AA-A843-72A37B32FD88}"/>
                </a:ext>
              </a:extLst>
            </p:cNvPr>
            <p:cNvSpPr txBox="1"/>
            <p:nvPr/>
          </p:nvSpPr>
          <p:spPr>
            <a:xfrm>
              <a:off x="10488715" y="378262"/>
              <a:ext cx="1396571" cy="723267"/>
            </a:xfrm>
            <a:prstGeom prst="rect">
              <a:avLst/>
            </a:prstGeom>
            <a:noFill/>
            <a:ln>
              <a:noFill/>
            </a:ln>
          </p:spPr>
          <p:txBody>
            <a:bodyPr wrap="square" lIns="45725" tIns="22856" rIns="45725" bIns="22856" anchor="ctr" anchorCtr="0">
              <a:spAutoFit/>
            </a:bodyPr>
            <a:lstStyle/>
            <a:p>
              <a:pPr algn="ctr">
                <a:buSzPct val="25000"/>
              </a:pPr>
              <a:r>
                <a:rPr lang="ru-RU" sz="4400" dirty="0">
                  <a:solidFill>
                    <a:schemeClr val="bg1"/>
                  </a:solidFill>
                  <a:latin typeface="Camper Sans 2" pitchFamily="50" charset="-52"/>
                  <a:ea typeface="Montserrat"/>
                  <a:cs typeface="Montserrat"/>
                  <a:sym typeface="Montserrat"/>
                </a:rPr>
                <a:t>120+</a:t>
              </a:r>
              <a:endParaRPr lang="en-US" sz="2800" dirty="0">
                <a:solidFill>
                  <a:schemeClr val="bg1"/>
                </a:solidFill>
                <a:latin typeface="Camper Sans 2" pitchFamily="50" charset="-52"/>
                <a:ea typeface="Montserrat"/>
                <a:cs typeface="Montserrat"/>
                <a:sym typeface="Montserrat"/>
              </a:endParaRPr>
            </a:p>
          </p:txBody>
        </p:sp>
        <p:sp>
          <p:nvSpPr>
            <p:cNvPr id="51" name="Shape 90">
              <a:extLst>
                <a:ext uri="{FF2B5EF4-FFF2-40B4-BE49-F238E27FC236}">
                  <a16:creationId xmlns:a16="http://schemas.microsoft.com/office/drawing/2014/main" id="{9A447A83-84B3-42AA-A843-72A37B32FD88}"/>
                </a:ext>
              </a:extLst>
            </p:cNvPr>
            <p:cNvSpPr txBox="1"/>
            <p:nvPr/>
          </p:nvSpPr>
          <p:spPr>
            <a:xfrm>
              <a:off x="10488715" y="1375413"/>
              <a:ext cx="1469834" cy="384713"/>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OF OUR OWN DEVELOPMENT</a:t>
              </a:r>
              <a:endParaRPr lang="en-US" sz="11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52" name="Shape 90">
              <a:extLst>
                <a:ext uri="{FF2B5EF4-FFF2-40B4-BE49-F238E27FC236}">
                  <a16:creationId xmlns:a16="http://schemas.microsoft.com/office/drawing/2014/main" id="{9A447A83-84B3-42AA-A843-72A37B32FD88}"/>
                </a:ext>
              </a:extLst>
            </p:cNvPr>
            <p:cNvSpPr txBox="1"/>
            <p:nvPr/>
          </p:nvSpPr>
          <p:spPr>
            <a:xfrm>
              <a:off x="10335261" y="1043717"/>
              <a:ext cx="1772396" cy="292380"/>
            </a:xfrm>
            <a:prstGeom prst="rect">
              <a:avLst/>
            </a:prstGeom>
            <a:noFill/>
            <a:ln>
              <a:noFill/>
            </a:ln>
          </p:spPr>
          <p:txBody>
            <a:bodyPr wrap="square" lIns="45725" tIns="22856" rIns="45725" bIns="22856" anchor="ctr" anchorCtr="0">
              <a:spAutoFit/>
            </a:bodyPr>
            <a:lstStyle/>
            <a:p>
              <a:pPr algn="ctr">
                <a:buSzPct val="25000"/>
              </a:pPr>
              <a:r>
                <a:rPr lang="en-GB" sz="1600" b="1" spc="-80" dirty="0">
                  <a:solidFill>
                    <a:schemeClr val="bg1"/>
                  </a:solidFill>
                  <a:latin typeface="Calibri" panose="020F0502020204030204" pitchFamily="34" charset="0"/>
                  <a:ea typeface="Montserrat"/>
                  <a:cs typeface="Calibri" panose="020F0502020204030204" pitchFamily="34" charset="0"/>
                  <a:sym typeface="Montserrat"/>
                </a:rPr>
                <a:t>BOARD GAMES</a:t>
              </a:r>
              <a:endParaRPr lang="en-US" sz="1600" b="1" spc="-80" dirty="0">
                <a:solidFill>
                  <a:schemeClr val="bg1"/>
                </a:solidFill>
                <a:latin typeface="Calibri" panose="020F0502020204030204" pitchFamily="34" charset="0"/>
                <a:ea typeface="Montserrat"/>
                <a:cs typeface="Calibri" panose="020F0502020204030204" pitchFamily="34" charset="0"/>
                <a:sym typeface="Montserrat"/>
              </a:endParaRPr>
            </a:p>
          </p:txBody>
        </p:sp>
      </p:grpSp>
      <p:sp>
        <p:nvSpPr>
          <p:cNvPr id="60" name="Shape 90">
            <a:extLst>
              <a:ext uri="{FF2B5EF4-FFF2-40B4-BE49-F238E27FC236}">
                <a16:creationId xmlns:a16="http://schemas.microsoft.com/office/drawing/2014/main" id="{9A447A83-84B3-42AA-A843-72A37B32FD88}"/>
              </a:ext>
            </a:extLst>
          </p:cNvPr>
          <p:cNvSpPr txBox="1"/>
          <p:nvPr/>
        </p:nvSpPr>
        <p:spPr>
          <a:xfrm>
            <a:off x="10025816" y="2685349"/>
            <a:ext cx="1396571" cy="723267"/>
          </a:xfrm>
          <a:prstGeom prst="rect">
            <a:avLst/>
          </a:prstGeom>
          <a:noFill/>
          <a:ln>
            <a:noFill/>
          </a:ln>
        </p:spPr>
        <p:txBody>
          <a:bodyPr wrap="square" lIns="45725" tIns="22856" rIns="45725" bIns="22856" anchor="ctr" anchorCtr="0">
            <a:spAutoFit/>
          </a:bodyPr>
          <a:lstStyle/>
          <a:p>
            <a:pPr algn="ctr">
              <a:buSzPct val="25000"/>
            </a:pPr>
            <a:r>
              <a:rPr lang="en-US" sz="4400" dirty="0">
                <a:solidFill>
                  <a:schemeClr val="bg1"/>
                </a:solidFill>
                <a:latin typeface="Camper Sans 2" pitchFamily="50" charset="-52"/>
                <a:ea typeface="Montserrat"/>
                <a:cs typeface="Montserrat"/>
                <a:sym typeface="Montserrat"/>
              </a:rPr>
              <a:t>9</a:t>
            </a:r>
            <a:r>
              <a:rPr lang="ru-RU" sz="4400" dirty="0">
                <a:solidFill>
                  <a:schemeClr val="bg1"/>
                </a:solidFill>
                <a:latin typeface="Camper Sans 2" pitchFamily="50" charset="-52"/>
                <a:ea typeface="Montserrat"/>
                <a:cs typeface="Montserrat"/>
                <a:sym typeface="Montserrat"/>
              </a:rPr>
              <a:t>00+</a:t>
            </a:r>
            <a:endParaRPr lang="en-US" sz="2800" dirty="0">
              <a:solidFill>
                <a:schemeClr val="bg1"/>
              </a:solidFill>
              <a:latin typeface="Camper Sans 2" pitchFamily="50" charset="-52"/>
              <a:ea typeface="Montserrat"/>
              <a:cs typeface="Montserrat"/>
              <a:sym typeface="Montserrat"/>
            </a:endParaRPr>
          </a:p>
        </p:txBody>
      </p:sp>
      <p:sp>
        <p:nvSpPr>
          <p:cNvPr id="61" name="Shape 90">
            <a:extLst>
              <a:ext uri="{FF2B5EF4-FFF2-40B4-BE49-F238E27FC236}">
                <a16:creationId xmlns:a16="http://schemas.microsoft.com/office/drawing/2014/main" id="{9A447A83-84B3-42AA-A843-72A37B32FD88}"/>
              </a:ext>
            </a:extLst>
          </p:cNvPr>
          <p:cNvSpPr txBox="1"/>
          <p:nvPr/>
        </p:nvSpPr>
        <p:spPr>
          <a:xfrm>
            <a:off x="9956705" y="3609054"/>
            <a:ext cx="1534794" cy="723267"/>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HAS BEEN LOCALIZED AND PUBLISHED UNDER HOBBY WORLD</a:t>
            </a:r>
          </a:p>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BRAND NAME</a:t>
            </a:r>
            <a:endParaRPr lang="en-US" sz="11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62" name="Shape 90">
            <a:extLst>
              <a:ext uri="{FF2B5EF4-FFF2-40B4-BE49-F238E27FC236}">
                <a16:creationId xmlns:a16="http://schemas.microsoft.com/office/drawing/2014/main" id="{9A447A83-84B3-42AA-A843-72A37B32FD88}"/>
              </a:ext>
            </a:extLst>
          </p:cNvPr>
          <p:cNvSpPr txBox="1"/>
          <p:nvPr/>
        </p:nvSpPr>
        <p:spPr>
          <a:xfrm>
            <a:off x="9872362" y="3350806"/>
            <a:ext cx="1772396" cy="292380"/>
          </a:xfrm>
          <a:prstGeom prst="rect">
            <a:avLst/>
          </a:prstGeom>
          <a:noFill/>
          <a:ln>
            <a:noFill/>
          </a:ln>
        </p:spPr>
        <p:txBody>
          <a:bodyPr wrap="square" lIns="45725" tIns="22856" rIns="45725" bIns="22856" anchor="ctr" anchorCtr="0">
            <a:spAutoFit/>
          </a:bodyPr>
          <a:lstStyle/>
          <a:p>
            <a:pPr algn="ctr">
              <a:buSzPct val="25000"/>
            </a:pPr>
            <a:r>
              <a:rPr lang="en-GB" sz="1600" b="1" spc="-80" dirty="0">
                <a:solidFill>
                  <a:schemeClr val="bg1"/>
                </a:solidFill>
                <a:latin typeface="Calibri" panose="020F0502020204030204" pitchFamily="34" charset="0"/>
                <a:ea typeface="Montserrat"/>
                <a:cs typeface="Calibri" panose="020F0502020204030204" pitchFamily="34" charset="0"/>
                <a:sym typeface="Montserrat"/>
              </a:rPr>
              <a:t>BOARD GAMES</a:t>
            </a:r>
            <a:endParaRPr lang="en-US" sz="1200" b="1" spc="-8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64" name="Shape 90">
            <a:extLst>
              <a:ext uri="{FF2B5EF4-FFF2-40B4-BE49-F238E27FC236}">
                <a16:creationId xmlns:a16="http://schemas.microsoft.com/office/drawing/2014/main" id="{9A447A83-84B3-42AA-A843-72A37B32FD88}"/>
              </a:ext>
            </a:extLst>
          </p:cNvPr>
          <p:cNvSpPr txBox="1"/>
          <p:nvPr/>
        </p:nvSpPr>
        <p:spPr>
          <a:xfrm>
            <a:off x="7825147" y="2700204"/>
            <a:ext cx="2005181" cy="723267"/>
          </a:xfrm>
          <a:prstGeom prst="rect">
            <a:avLst/>
          </a:prstGeom>
          <a:noFill/>
          <a:ln>
            <a:noFill/>
          </a:ln>
        </p:spPr>
        <p:txBody>
          <a:bodyPr wrap="square" lIns="45725" tIns="22856" rIns="45725" bIns="22856" anchor="ctr" anchorCtr="0">
            <a:spAutoFit/>
          </a:bodyPr>
          <a:lstStyle/>
          <a:p>
            <a:pPr algn="ctr">
              <a:buSzPct val="25000"/>
            </a:pPr>
            <a:r>
              <a:rPr lang="ru-RU" sz="4400" dirty="0">
                <a:solidFill>
                  <a:schemeClr val="bg1"/>
                </a:solidFill>
                <a:latin typeface="Camper Sans 2" pitchFamily="50" charset="-52"/>
                <a:ea typeface="Montserrat"/>
                <a:cs typeface="Montserrat"/>
                <a:sym typeface="Montserrat"/>
              </a:rPr>
              <a:t>4000+</a:t>
            </a:r>
            <a:endParaRPr lang="en-US" sz="3600" dirty="0">
              <a:solidFill>
                <a:schemeClr val="bg1"/>
              </a:solidFill>
              <a:latin typeface="Camper Sans 2" pitchFamily="50" charset="-52"/>
              <a:ea typeface="Montserrat"/>
              <a:cs typeface="Montserrat"/>
              <a:sym typeface="Montserrat"/>
            </a:endParaRPr>
          </a:p>
        </p:txBody>
      </p:sp>
      <p:sp>
        <p:nvSpPr>
          <p:cNvPr id="65" name="Shape 90">
            <a:extLst>
              <a:ext uri="{FF2B5EF4-FFF2-40B4-BE49-F238E27FC236}">
                <a16:creationId xmlns:a16="http://schemas.microsoft.com/office/drawing/2014/main" id="{9A447A83-84B3-42AA-A843-72A37B32FD88}"/>
              </a:ext>
            </a:extLst>
          </p:cNvPr>
          <p:cNvSpPr txBox="1"/>
          <p:nvPr/>
        </p:nvSpPr>
        <p:spPr>
          <a:xfrm>
            <a:off x="8046937" y="3693692"/>
            <a:ext cx="1534794" cy="553990"/>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WHERE OUR HOLDING’S PRODUCTS ARE PRESENTED</a:t>
            </a:r>
            <a:endParaRPr lang="en-US" sz="11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66" name="Shape 90">
            <a:extLst>
              <a:ext uri="{FF2B5EF4-FFF2-40B4-BE49-F238E27FC236}">
                <a16:creationId xmlns:a16="http://schemas.microsoft.com/office/drawing/2014/main" id="{9A447A83-84B3-42AA-A843-72A37B32FD88}"/>
              </a:ext>
            </a:extLst>
          </p:cNvPr>
          <p:cNvSpPr txBox="1"/>
          <p:nvPr/>
        </p:nvSpPr>
        <p:spPr>
          <a:xfrm>
            <a:off x="8046938" y="3350806"/>
            <a:ext cx="1534794" cy="292380"/>
          </a:xfrm>
          <a:prstGeom prst="rect">
            <a:avLst/>
          </a:prstGeom>
          <a:noFill/>
          <a:ln>
            <a:noFill/>
          </a:ln>
        </p:spPr>
        <p:txBody>
          <a:bodyPr wrap="square" lIns="45725" tIns="22856" rIns="45725" bIns="22856" anchor="ctr" anchorCtr="0">
            <a:spAutoFit/>
          </a:bodyPr>
          <a:lstStyle/>
          <a:p>
            <a:pPr algn="ctr">
              <a:buSzPct val="25000"/>
            </a:pPr>
            <a:r>
              <a:rPr lang="en-GB" sz="1600" b="1" dirty="0">
                <a:solidFill>
                  <a:schemeClr val="bg1"/>
                </a:solidFill>
                <a:latin typeface="Calibri" panose="020F0502020204030204" pitchFamily="34" charset="0"/>
                <a:ea typeface="Montserrat"/>
                <a:cs typeface="Calibri" panose="020F0502020204030204" pitchFamily="34" charset="0"/>
                <a:sym typeface="Montserrat"/>
              </a:rPr>
              <a:t>STORES</a:t>
            </a:r>
            <a:endParaRPr lang="en-US" sz="12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78" name="Shape 90">
            <a:extLst>
              <a:ext uri="{FF2B5EF4-FFF2-40B4-BE49-F238E27FC236}">
                <a16:creationId xmlns:a16="http://schemas.microsoft.com/office/drawing/2014/main" id="{9A447A83-84B3-42AA-A843-72A37B32FD88}"/>
              </a:ext>
            </a:extLst>
          </p:cNvPr>
          <p:cNvSpPr txBox="1"/>
          <p:nvPr/>
        </p:nvSpPr>
        <p:spPr>
          <a:xfrm>
            <a:off x="10025816" y="4834350"/>
            <a:ext cx="1396571" cy="723267"/>
          </a:xfrm>
          <a:prstGeom prst="rect">
            <a:avLst/>
          </a:prstGeom>
          <a:noFill/>
          <a:ln>
            <a:noFill/>
          </a:ln>
        </p:spPr>
        <p:txBody>
          <a:bodyPr wrap="square" lIns="45725" tIns="22856" rIns="45725" bIns="22856" anchor="ctr" anchorCtr="0">
            <a:spAutoFit/>
          </a:bodyPr>
          <a:lstStyle/>
          <a:p>
            <a:pPr algn="ctr">
              <a:buSzPct val="25000"/>
            </a:pPr>
            <a:r>
              <a:rPr lang="ru-RU" sz="4400" dirty="0">
                <a:solidFill>
                  <a:schemeClr val="bg1"/>
                </a:solidFill>
                <a:latin typeface="Camper Sans 2" pitchFamily="50" charset="-52"/>
                <a:ea typeface="Montserrat"/>
                <a:cs typeface="Montserrat"/>
                <a:sym typeface="Montserrat"/>
              </a:rPr>
              <a:t>100+</a:t>
            </a:r>
            <a:endParaRPr lang="en-US" sz="2800" dirty="0">
              <a:solidFill>
                <a:schemeClr val="bg1"/>
              </a:solidFill>
              <a:latin typeface="Camper Sans 2" pitchFamily="50" charset="-52"/>
              <a:ea typeface="Montserrat"/>
              <a:cs typeface="Montserrat"/>
              <a:sym typeface="Montserrat"/>
            </a:endParaRPr>
          </a:p>
        </p:txBody>
      </p:sp>
      <p:sp>
        <p:nvSpPr>
          <p:cNvPr id="79" name="Shape 90">
            <a:extLst>
              <a:ext uri="{FF2B5EF4-FFF2-40B4-BE49-F238E27FC236}">
                <a16:creationId xmlns:a16="http://schemas.microsoft.com/office/drawing/2014/main" id="{9A447A83-84B3-42AA-A843-72A37B32FD88}"/>
              </a:ext>
            </a:extLst>
          </p:cNvPr>
          <p:cNvSpPr txBox="1"/>
          <p:nvPr/>
        </p:nvSpPr>
        <p:spPr>
          <a:xfrm>
            <a:off x="9956705" y="5927329"/>
            <a:ext cx="1534794" cy="384713"/>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ARE PUBLISHED</a:t>
            </a:r>
          </a:p>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EACH YEAR</a:t>
            </a:r>
            <a:endParaRPr lang="en-US" sz="11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80" name="Shape 90">
            <a:extLst>
              <a:ext uri="{FF2B5EF4-FFF2-40B4-BE49-F238E27FC236}">
                <a16:creationId xmlns:a16="http://schemas.microsoft.com/office/drawing/2014/main" id="{9A447A83-84B3-42AA-A843-72A37B32FD88}"/>
              </a:ext>
            </a:extLst>
          </p:cNvPr>
          <p:cNvSpPr txBox="1"/>
          <p:nvPr/>
        </p:nvSpPr>
        <p:spPr>
          <a:xfrm>
            <a:off x="9872362" y="5499805"/>
            <a:ext cx="1772396" cy="292380"/>
          </a:xfrm>
          <a:prstGeom prst="rect">
            <a:avLst/>
          </a:prstGeom>
          <a:noFill/>
          <a:ln>
            <a:noFill/>
          </a:ln>
        </p:spPr>
        <p:txBody>
          <a:bodyPr wrap="square" lIns="45725" tIns="22856" rIns="45725" bIns="22856" anchor="ctr" anchorCtr="0">
            <a:spAutoFit/>
          </a:bodyPr>
          <a:lstStyle/>
          <a:p>
            <a:pPr algn="ctr">
              <a:buSzPct val="25000"/>
            </a:pPr>
            <a:r>
              <a:rPr lang="en-GB" sz="1600" b="1" spc="-80" dirty="0">
                <a:solidFill>
                  <a:schemeClr val="bg1"/>
                </a:solidFill>
                <a:latin typeface="Calibri" panose="020F0502020204030204" pitchFamily="34" charset="0"/>
                <a:ea typeface="Montserrat"/>
                <a:cs typeface="Calibri" panose="020F0502020204030204" pitchFamily="34" charset="0"/>
                <a:sym typeface="Montserrat"/>
              </a:rPr>
              <a:t>NEW GAMES</a:t>
            </a:r>
            <a:endParaRPr lang="en-US" sz="1200" b="1" spc="-8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81" name="Shape 90">
            <a:extLst>
              <a:ext uri="{FF2B5EF4-FFF2-40B4-BE49-F238E27FC236}">
                <a16:creationId xmlns:a16="http://schemas.microsoft.com/office/drawing/2014/main" id="{9A447A83-84B3-42AA-A843-72A37B32FD88}"/>
              </a:ext>
            </a:extLst>
          </p:cNvPr>
          <p:cNvSpPr txBox="1"/>
          <p:nvPr/>
        </p:nvSpPr>
        <p:spPr>
          <a:xfrm>
            <a:off x="7889578" y="4834347"/>
            <a:ext cx="1876321" cy="723267"/>
          </a:xfrm>
          <a:prstGeom prst="rect">
            <a:avLst/>
          </a:prstGeom>
          <a:noFill/>
          <a:ln>
            <a:noFill/>
          </a:ln>
        </p:spPr>
        <p:txBody>
          <a:bodyPr wrap="square" lIns="45725" tIns="22856" rIns="45725" bIns="22856" anchor="ctr" anchorCtr="0">
            <a:spAutoFit/>
          </a:bodyPr>
          <a:lstStyle/>
          <a:p>
            <a:pPr algn="ctr">
              <a:buSzPct val="25000"/>
            </a:pPr>
            <a:r>
              <a:rPr lang="ru-RU" sz="4400" dirty="0">
                <a:solidFill>
                  <a:schemeClr val="bg1"/>
                </a:solidFill>
                <a:latin typeface="Camper Sans 2" pitchFamily="50" charset="-52"/>
                <a:ea typeface="Montserrat"/>
                <a:cs typeface="Montserrat"/>
                <a:sym typeface="Montserrat"/>
              </a:rPr>
              <a:t>50+</a:t>
            </a:r>
            <a:endParaRPr lang="en-US" sz="3600" dirty="0">
              <a:solidFill>
                <a:schemeClr val="bg1"/>
              </a:solidFill>
              <a:latin typeface="Camper Sans 2" pitchFamily="50" charset="-52"/>
              <a:ea typeface="Montserrat"/>
              <a:cs typeface="Montserrat"/>
              <a:sym typeface="Montserrat"/>
            </a:endParaRPr>
          </a:p>
        </p:txBody>
      </p:sp>
      <p:sp>
        <p:nvSpPr>
          <p:cNvPr id="82" name="Shape 90">
            <a:extLst>
              <a:ext uri="{FF2B5EF4-FFF2-40B4-BE49-F238E27FC236}">
                <a16:creationId xmlns:a16="http://schemas.microsoft.com/office/drawing/2014/main" id="{9A447A83-84B3-42AA-A843-72A37B32FD88}"/>
              </a:ext>
            </a:extLst>
          </p:cNvPr>
          <p:cNvSpPr txBox="1"/>
          <p:nvPr/>
        </p:nvSpPr>
        <p:spPr>
          <a:xfrm>
            <a:off x="8046937" y="5758053"/>
            <a:ext cx="1534794" cy="723267"/>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HAS BEEN RELEASED ON THE INTERNATIONAL MARKET IN 27 LANGUAGES</a:t>
            </a:r>
            <a:endParaRPr lang="en-US" sz="11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83" name="Shape 90">
            <a:extLst>
              <a:ext uri="{FF2B5EF4-FFF2-40B4-BE49-F238E27FC236}">
                <a16:creationId xmlns:a16="http://schemas.microsoft.com/office/drawing/2014/main" id="{9A447A83-84B3-42AA-A843-72A37B32FD88}"/>
              </a:ext>
            </a:extLst>
          </p:cNvPr>
          <p:cNvSpPr txBox="1"/>
          <p:nvPr/>
        </p:nvSpPr>
        <p:spPr>
          <a:xfrm>
            <a:off x="8046938" y="5499805"/>
            <a:ext cx="1534794" cy="292380"/>
          </a:xfrm>
          <a:prstGeom prst="rect">
            <a:avLst/>
          </a:prstGeom>
          <a:noFill/>
          <a:ln>
            <a:noFill/>
          </a:ln>
        </p:spPr>
        <p:txBody>
          <a:bodyPr wrap="square" lIns="45725" tIns="22856" rIns="45725" bIns="22856" anchor="ctr" anchorCtr="0">
            <a:spAutoFit/>
          </a:bodyPr>
          <a:lstStyle/>
          <a:p>
            <a:pPr algn="ctr">
              <a:buSzPct val="25000"/>
            </a:pPr>
            <a:r>
              <a:rPr lang="en-GB" sz="1600" b="1" dirty="0">
                <a:solidFill>
                  <a:schemeClr val="bg1"/>
                </a:solidFill>
                <a:latin typeface="Calibri" panose="020F0502020204030204" pitchFamily="34" charset="0"/>
                <a:ea typeface="Montserrat"/>
                <a:cs typeface="Calibri" panose="020F0502020204030204" pitchFamily="34" charset="0"/>
                <a:sym typeface="Montserrat"/>
              </a:rPr>
              <a:t>GAMES</a:t>
            </a:r>
            <a:endParaRPr lang="en-US" sz="1200" b="1" dirty="0">
              <a:solidFill>
                <a:schemeClr val="bg1"/>
              </a:solidFill>
              <a:latin typeface="Calibri" panose="020F0502020204030204" pitchFamily="34" charset="0"/>
              <a:ea typeface="Montserrat"/>
              <a:cs typeface="Calibri" panose="020F0502020204030204" pitchFamily="34" charset="0"/>
              <a:sym typeface="Montserrat"/>
            </a:endParaRPr>
          </a:p>
        </p:txBody>
      </p:sp>
      <p:grpSp>
        <p:nvGrpSpPr>
          <p:cNvPr id="92" name="Группа 91"/>
          <p:cNvGrpSpPr/>
          <p:nvPr/>
        </p:nvGrpSpPr>
        <p:grpSpPr>
          <a:xfrm>
            <a:off x="190906" y="3347074"/>
            <a:ext cx="4568405" cy="2402454"/>
            <a:chOff x="-24701" y="3389731"/>
            <a:chExt cx="4568405" cy="2402454"/>
          </a:xfrm>
        </p:grpSpPr>
        <p:grpSp>
          <p:nvGrpSpPr>
            <p:cNvPr id="84" name="Группа 83"/>
            <p:cNvGrpSpPr/>
            <p:nvPr/>
          </p:nvGrpSpPr>
          <p:grpSpPr>
            <a:xfrm>
              <a:off x="-24701" y="3389731"/>
              <a:ext cx="3105927" cy="2145249"/>
              <a:chOff x="-912123" y="3456297"/>
              <a:chExt cx="2992816" cy="2067123"/>
            </a:xfrm>
          </p:grpSpPr>
          <p:pic>
            <p:nvPicPr>
              <p:cNvPr id="42" name="Рисунок 4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2123" y="3456297"/>
                <a:ext cx="1899522" cy="1899522"/>
              </a:xfrm>
              <a:prstGeom prst="rect">
                <a:avLst/>
              </a:prstGeom>
            </p:spPr>
          </p:pic>
          <p:pic>
            <p:nvPicPr>
              <p:cNvPr id="24" name="Рисунок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266" y="3494134"/>
                <a:ext cx="1645427" cy="2029286"/>
              </a:xfrm>
              <a:prstGeom prst="rect">
                <a:avLst/>
              </a:prstGeom>
            </p:spPr>
          </p:pic>
        </p:grpSp>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2245193" y="3493674"/>
              <a:ext cx="2298511" cy="2298511"/>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2" descr="https://minsktoys.by/upload/iblock/58d/58de775b7db765bc962618536a829d4f.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82168" y="5729220"/>
            <a:ext cx="1711651" cy="62056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29568" y="2061599"/>
            <a:ext cx="3229420" cy="738664"/>
          </a:xfrm>
          <a:prstGeom prst="rect">
            <a:avLst/>
          </a:prstGeom>
        </p:spPr>
        <p:txBody>
          <a:bodyPr wrap="square">
            <a:spAutoFit/>
          </a:bodyPr>
          <a:lstStyle/>
          <a:p>
            <a:pPr>
              <a:spcBef>
                <a:spcPts val="2400"/>
              </a:spcBef>
              <a:buClr>
                <a:srgbClr val="C00000"/>
              </a:buClr>
            </a:pPr>
            <a:r>
              <a:rPr lang="en-US" sz="1400" b="1" dirty="0">
                <a:solidFill>
                  <a:schemeClr val="tx1">
                    <a:lumMod val="95000"/>
                    <a:lumOff val="5000"/>
                  </a:schemeClr>
                </a:solidFill>
                <a:latin typeface="Calibri" panose="020F0502020204030204" pitchFamily="34" charset="0"/>
                <a:ea typeface="Geometria" charset="0"/>
                <a:cs typeface="Calibri" panose="020F0502020204030204" pitchFamily="34" charset="0"/>
              </a:rPr>
              <a:t>WE ARE </a:t>
            </a:r>
            <a:r>
              <a:rPr lang="en-GB" sz="1400" b="1" dirty="0">
                <a:solidFill>
                  <a:schemeClr val="tx1">
                    <a:lumMod val="95000"/>
                    <a:lumOff val="5000"/>
                  </a:schemeClr>
                </a:solidFill>
                <a:latin typeface="Calibri" panose="020F0502020204030204" pitchFamily="34" charset="0"/>
                <a:ea typeface="Geometria" charset="0"/>
                <a:cs typeface="Calibri" panose="020F0502020204030204" pitchFamily="34" charset="0"/>
              </a:rPr>
              <a:t>IN TOP-</a:t>
            </a:r>
            <a:r>
              <a:rPr lang="ru-RU" sz="1400" b="1" dirty="0">
                <a:solidFill>
                  <a:schemeClr val="tx1">
                    <a:lumMod val="95000"/>
                    <a:lumOff val="5000"/>
                  </a:schemeClr>
                </a:solidFill>
                <a:latin typeface="Calibri" panose="020F0502020204030204" pitchFamily="34" charset="0"/>
                <a:ea typeface="Geometria" charset="0"/>
                <a:cs typeface="Calibri" panose="020F0502020204030204" pitchFamily="34" charset="0"/>
              </a:rPr>
              <a:t>2</a:t>
            </a:r>
            <a:r>
              <a:rPr lang="en-GB" sz="1400" b="1" dirty="0">
                <a:solidFill>
                  <a:schemeClr val="tx1">
                    <a:lumMod val="95000"/>
                    <a:lumOff val="5000"/>
                  </a:schemeClr>
                </a:solidFill>
                <a:latin typeface="Calibri" panose="020F0502020204030204" pitchFamily="34" charset="0"/>
                <a:ea typeface="Geometria" charset="0"/>
                <a:cs typeface="Calibri" panose="020F0502020204030204" pitchFamily="34" charset="0"/>
              </a:rPr>
              <a:t>0 </a:t>
            </a:r>
            <a:r>
              <a:rPr lang="en-US" sz="1400" b="1" dirty="0">
                <a:solidFill>
                  <a:schemeClr val="tx1">
                    <a:lumMod val="95000"/>
                    <a:lumOff val="5000"/>
                  </a:schemeClr>
                </a:solidFill>
                <a:latin typeface="Calibri" panose="020F0502020204030204" pitchFamily="34" charset="0"/>
                <a:ea typeface="Geometria" charset="0"/>
                <a:cs typeface="Calibri" panose="020F0502020204030204" pitchFamily="34" charset="0"/>
              </a:rPr>
              <a:t>LARGEST GLOBAL COMPANIES PUBLISHING BOARD GAMES.</a:t>
            </a:r>
            <a:endParaRPr lang="ru-RU" sz="1400" b="1" dirty="0">
              <a:solidFill>
                <a:schemeClr val="tx1">
                  <a:lumMod val="95000"/>
                  <a:lumOff val="5000"/>
                </a:schemeClr>
              </a:solidFill>
              <a:latin typeface="Calibri" panose="020F0502020204030204" pitchFamily="34" charset="0"/>
              <a:ea typeface="Geometria" charset="0"/>
              <a:cs typeface="Calibri" panose="020F0502020204030204" pitchFamily="34" charset="0"/>
            </a:endParaRPr>
          </a:p>
        </p:txBody>
      </p:sp>
      <p:sp>
        <p:nvSpPr>
          <p:cNvPr id="40" name="Прямоугольник 39"/>
          <p:cNvSpPr/>
          <p:nvPr/>
        </p:nvSpPr>
        <p:spPr>
          <a:xfrm>
            <a:off x="11385011" y="6045350"/>
            <a:ext cx="340158" cy="461665"/>
          </a:xfrm>
          <a:prstGeom prst="rect">
            <a:avLst/>
          </a:prstGeom>
        </p:spPr>
        <p:txBody>
          <a:bodyPr wrap="none">
            <a:spAutoFit/>
          </a:bodyPr>
          <a:lstStyle/>
          <a:p>
            <a:r>
              <a:rPr lang="ru-RU" sz="2400" dirty="0">
                <a:solidFill>
                  <a:schemeClr val="bg1"/>
                </a:solidFill>
                <a:sym typeface="Montserrat"/>
              </a:rPr>
              <a:t>3</a:t>
            </a:r>
            <a:endParaRPr lang="ru-RU" sz="2400" dirty="0">
              <a:solidFill>
                <a:schemeClr val="bg1"/>
              </a:solidFill>
            </a:endParaRPr>
          </a:p>
        </p:txBody>
      </p:sp>
    </p:spTree>
    <p:extLst>
      <p:ext uri="{BB962C8B-B14F-4D97-AF65-F5344CB8AC3E}">
        <p14:creationId xmlns:p14="http://schemas.microsoft.com/office/powerpoint/2010/main" val="3285028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0" y="1"/>
            <a:ext cx="6469823" cy="6858000"/>
            <a:chOff x="0" y="0"/>
            <a:chExt cx="6469823" cy="6858000"/>
          </a:xfrm>
        </p:grpSpPr>
        <p:sp>
          <p:nvSpPr>
            <p:cNvPr id="14" name="Прямоугольник 13"/>
            <p:cNvSpPr/>
            <p:nvPr/>
          </p:nvSpPr>
          <p:spPr>
            <a:xfrm>
              <a:off x="4905630" y="0"/>
              <a:ext cx="1564193" cy="685800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олилиния 49"/>
            <p:cNvSpPr/>
            <p:nvPr/>
          </p:nvSpPr>
          <p:spPr>
            <a:xfrm>
              <a:off x="0" y="0"/>
              <a:ext cx="4905630" cy="6858000"/>
            </a:xfrm>
            <a:custGeom>
              <a:avLst/>
              <a:gdLst>
                <a:gd name="connsiteX0" fmla="*/ 0 w 4905630"/>
                <a:gd name="connsiteY0" fmla="*/ 0 h 6858000"/>
                <a:gd name="connsiteX1" fmla="*/ 4905630 w 4905630"/>
                <a:gd name="connsiteY1" fmla="*/ 0 h 6858000"/>
                <a:gd name="connsiteX2" fmla="*/ 4905630 w 4905630"/>
                <a:gd name="connsiteY2" fmla="*/ 6858000 h 6858000"/>
                <a:gd name="connsiteX3" fmla="*/ 1320631 w 4905630"/>
                <a:gd name="connsiteY3" fmla="*/ 6858000 h 6858000"/>
                <a:gd name="connsiteX4" fmla="*/ 0 w 4905630"/>
                <a:gd name="connsiteY4" fmla="*/ 192933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630" h="6858000">
                  <a:moveTo>
                    <a:pt x="0" y="0"/>
                  </a:moveTo>
                  <a:lnTo>
                    <a:pt x="4905630" y="0"/>
                  </a:lnTo>
                  <a:lnTo>
                    <a:pt x="4905630" y="6858000"/>
                  </a:lnTo>
                  <a:lnTo>
                    <a:pt x="1320631" y="6858000"/>
                  </a:lnTo>
                  <a:lnTo>
                    <a:pt x="0" y="1929339"/>
                  </a:lnTo>
                  <a:close/>
                </a:path>
              </a:pathLst>
            </a:cu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sp>
        <p:nvSpPr>
          <p:cNvPr id="49" name="Полилиния 48"/>
          <p:cNvSpPr/>
          <p:nvPr/>
        </p:nvSpPr>
        <p:spPr>
          <a:xfrm>
            <a:off x="4110935" y="2480"/>
            <a:ext cx="8077934" cy="6872314"/>
          </a:xfrm>
          <a:custGeom>
            <a:avLst/>
            <a:gdLst>
              <a:gd name="connsiteX0" fmla="*/ 0 w 8077934"/>
              <a:gd name="connsiteY0" fmla="*/ 0 h 6872314"/>
              <a:gd name="connsiteX1" fmla="*/ 8077934 w 8077934"/>
              <a:gd name="connsiteY1" fmla="*/ 0 h 6872314"/>
              <a:gd name="connsiteX2" fmla="*/ 8077934 w 8077934"/>
              <a:gd name="connsiteY2" fmla="*/ 6872314 h 6872314"/>
              <a:gd name="connsiteX3" fmla="*/ 1841432 w 8077934"/>
              <a:gd name="connsiteY3" fmla="*/ 6872314 h 6872314"/>
            </a:gdLst>
            <a:ahLst/>
            <a:cxnLst>
              <a:cxn ang="0">
                <a:pos x="connsiteX0" y="connsiteY0"/>
              </a:cxn>
              <a:cxn ang="0">
                <a:pos x="connsiteX1" y="connsiteY1"/>
              </a:cxn>
              <a:cxn ang="0">
                <a:pos x="connsiteX2" y="connsiteY2"/>
              </a:cxn>
              <a:cxn ang="0">
                <a:pos x="connsiteX3" y="connsiteY3"/>
              </a:cxn>
            </a:cxnLst>
            <a:rect l="l" t="t" r="r" b="b"/>
            <a:pathLst>
              <a:path w="8077934" h="6872314">
                <a:moveTo>
                  <a:pt x="0" y="0"/>
                </a:moveTo>
                <a:lnTo>
                  <a:pt x="8077934" y="0"/>
                </a:lnTo>
                <a:lnTo>
                  <a:pt x="8077934" y="6872314"/>
                </a:lnTo>
                <a:lnTo>
                  <a:pt x="1841432" y="6872314"/>
                </a:lnTo>
                <a:close/>
              </a:path>
            </a:pathLst>
          </a:cu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0" name="Shape 90">
            <a:extLst>
              <a:ext uri="{FF2B5EF4-FFF2-40B4-BE49-F238E27FC236}">
                <a16:creationId xmlns:a16="http://schemas.microsoft.com/office/drawing/2014/main" id="{CB7B411C-7904-4A21-B23C-1787508C2975}"/>
              </a:ext>
            </a:extLst>
          </p:cNvPr>
          <p:cNvSpPr txBox="1"/>
          <p:nvPr/>
        </p:nvSpPr>
        <p:spPr>
          <a:xfrm>
            <a:off x="534710" y="849391"/>
            <a:ext cx="3437396" cy="538601"/>
          </a:xfrm>
          <a:prstGeom prst="rect">
            <a:avLst/>
          </a:prstGeom>
          <a:noFill/>
          <a:ln>
            <a:noFill/>
          </a:ln>
        </p:spPr>
        <p:txBody>
          <a:bodyPr wrap="square" lIns="45725" tIns="22856" rIns="45725" bIns="22856" anchor="ctr" anchorCtr="0">
            <a:spAutoFit/>
          </a:bodyPr>
          <a:lstStyle/>
          <a:p>
            <a:r>
              <a:rPr lang="en-GB" sz="3200" dirty="0">
                <a:solidFill>
                  <a:srgbClr val="0A0203"/>
                </a:solidFill>
                <a:latin typeface="Camper Sans 2" pitchFamily="50" charset="-52"/>
                <a:sym typeface="Montserrat"/>
              </a:rPr>
              <a:t>PUBLISHING HOUSE</a:t>
            </a:r>
            <a:endParaRPr lang="en-US" sz="7200" dirty="0">
              <a:solidFill>
                <a:srgbClr val="0A0203"/>
              </a:solidFill>
              <a:latin typeface="Camper Sans 2" pitchFamily="50" charset="-52"/>
              <a:ea typeface="Montserrat"/>
              <a:cs typeface="Montserrat"/>
              <a:sym typeface="Montserrat"/>
            </a:endParaRPr>
          </a:p>
        </p:txBody>
      </p:sp>
      <p:sp>
        <p:nvSpPr>
          <p:cNvPr id="21" name="Прямоугольник 20"/>
          <p:cNvSpPr/>
          <p:nvPr/>
        </p:nvSpPr>
        <p:spPr>
          <a:xfrm>
            <a:off x="472121" y="323784"/>
            <a:ext cx="3670236" cy="769441"/>
          </a:xfrm>
          <a:prstGeom prst="rect">
            <a:avLst/>
          </a:prstGeom>
        </p:spPr>
        <p:txBody>
          <a:bodyPr wrap="none">
            <a:spAutoFit/>
          </a:bodyPr>
          <a:lstStyle/>
          <a:p>
            <a:r>
              <a:rPr lang="en-US" sz="4400" dirty="0">
                <a:solidFill>
                  <a:srgbClr val="EB5A23"/>
                </a:solidFill>
                <a:latin typeface="Camper Sans 2" pitchFamily="50" charset="-52"/>
                <a:sym typeface="Montserrat"/>
              </a:rPr>
              <a:t>HOBBY WORLD</a:t>
            </a:r>
            <a:endParaRPr lang="en-US" sz="4400" dirty="0">
              <a:solidFill>
                <a:srgbClr val="EB5A23"/>
              </a:solidFill>
              <a:latin typeface="Camper Sans 2" pitchFamily="50" charset="-52"/>
              <a:ea typeface="Montserrat"/>
              <a:cs typeface="Montserrat"/>
              <a:sym typeface="Montserrat"/>
            </a:endParaRPr>
          </a:p>
        </p:txBody>
      </p:sp>
      <p:sp>
        <p:nvSpPr>
          <p:cNvPr id="22" name="AutoShape 6">
            <a:extLst>
              <a:ext uri="{FF2B5EF4-FFF2-40B4-BE49-F238E27FC236}">
                <a16:creationId xmlns:a16="http://schemas.microsoft.com/office/drawing/2014/main" id="{57482E2A-C1DE-4A87-AE38-AD4BA68E7D82}"/>
              </a:ext>
            </a:extLst>
          </p:cNvPr>
          <p:cNvSpPr>
            <a:spLocks/>
          </p:cNvSpPr>
          <p:nvPr/>
        </p:nvSpPr>
        <p:spPr bwMode="auto">
          <a:xfrm>
            <a:off x="5025605" y="553528"/>
            <a:ext cx="3130164" cy="9730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t">
            <a:spAutoFit/>
          </a:bodyPr>
          <a:lstStyle/>
          <a:p>
            <a:pPr>
              <a:lnSpc>
                <a:spcPct val="110000"/>
              </a:lnSpc>
              <a:buClr>
                <a:schemeClr val="dk1"/>
              </a:buClr>
              <a:buSzPct val="25000"/>
            </a:pPr>
            <a:r>
              <a:rPr lang="en-GB" sz="1100" dirty="0">
                <a:solidFill>
                  <a:srgbClr val="0A0A0A"/>
                </a:solidFill>
                <a:latin typeface="Calibri" panose="020F0502020204030204" pitchFamily="34" charset="0"/>
                <a:ea typeface="Source Sans Pro"/>
                <a:cs typeface="Calibri" panose="020F0502020204030204" pitchFamily="34" charset="0"/>
                <a:sym typeface="Lato" pitchFamily="34" charset="0"/>
              </a:rPr>
              <a:t>For around 20 years we have been localizing games for the Russian market. In our portfolio we have only the best games from all over the world. Each year we choose the most interesting releases from the market of board games.  </a:t>
            </a:r>
            <a:endParaRPr lang="en-US" sz="11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sp>
        <p:nvSpPr>
          <p:cNvPr id="23" name="Shape 90">
            <a:extLst>
              <a:ext uri="{FF2B5EF4-FFF2-40B4-BE49-F238E27FC236}">
                <a16:creationId xmlns:a16="http://schemas.microsoft.com/office/drawing/2014/main" id="{9A447A83-84B3-42AA-A843-72A37B32FD88}"/>
              </a:ext>
            </a:extLst>
          </p:cNvPr>
          <p:cNvSpPr txBox="1"/>
          <p:nvPr/>
        </p:nvSpPr>
        <p:spPr>
          <a:xfrm>
            <a:off x="548587" y="2031136"/>
            <a:ext cx="4905630" cy="477046"/>
          </a:xfrm>
          <a:prstGeom prst="rect">
            <a:avLst/>
          </a:prstGeom>
          <a:noFill/>
          <a:ln>
            <a:noFill/>
          </a:ln>
        </p:spPr>
        <p:txBody>
          <a:bodyPr wrap="square" lIns="45725" tIns="22856" rIns="45725" bIns="22856" anchor="ctr" anchorCtr="0">
            <a:spAutoFit/>
          </a:bodyPr>
          <a:lstStyle/>
          <a:p>
            <a:pPr>
              <a:buSzPct val="25000"/>
            </a:pPr>
            <a:r>
              <a:rPr lang="en-GB" sz="2800" dirty="0">
                <a:solidFill>
                  <a:srgbClr val="EB5A23"/>
                </a:solidFill>
                <a:latin typeface="Camper Sans 2" pitchFamily="50" charset="-52"/>
                <a:ea typeface="Montserrat"/>
                <a:cs typeface="Montserrat"/>
                <a:sym typeface="Montserrat"/>
              </a:rPr>
              <a:t>WORLD-RENOWNED</a:t>
            </a:r>
            <a:endParaRPr lang="en-US" sz="2800" dirty="0">
              <a:solidFill>
                <a:srgbClr val="EB5A23"/>
              </a:solidFill>
              <a:latin typeface="Camper Sans 2" pitchFamily="50" charset="-52"/>
              <a:ea typeface="Montserrat"/>
              <a:cs typeface="Montserrat"/>
              <a:sym typeface="Montserrat"/>
            </a:endParaRPr>
          </a:p>
        </p:txBody>
      </p:sp>
      <p:sp>
        <p:nvSpPr>
          <p:cNvPr id="27" name="Прямоугольник 26"/>
          <p:cNvSpPr/>
          <p:nvPr/>
        </p:nvSpPr>
        <p:spPr>
          <a:xfrm>
            <a:off x="1050731" y="3080020"/>
            <a:ext cx="1905906" cy="1441548"/>
          </a:xfrm>
          <a:prstGeom prst="rect">
            <a:avLst/>
          </a:prstGeom>
        </p:spPr>
        <p:txBody>
          <a:bodyPr wrap="none">
            <a:spAutoFit/>
          </a:bodyPr>
          <a:lstStyle/>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1. </a:t>
            </a:r>
            <a:r>
              <a:rPr lang="en-GB" sz="1500" b="1" dirty="0">
                <a:solidFill>
                  <a:srgbClr val="0A0203"/>
                </a:solidFill>
                <a:latin typeface="Calibri" panose="020F0502020204030204" pitchFamily="34" charset="0"/>
                <a:ea typeface="Montserrat"/>
                <a:cs typeface="Calibri" panose="020F0502020204030204" pitchFamily="34" charset="0"/>
                <a:sym typeface="Montserrat"/>
              </a:rPr>
              <a:t>CATAN</a:t>
            </a:r>
            <a:endParaRPr lang="ru-RU" sz="1500" b="1" dirty="0">
              <a:solidFill>
                <a:srgbClr val="0A0203"/>
              </a:solidFill>
              <a:latin typeface="Calibri" panose="020F0502020204030204" pitchFamily="34" charset="0"/>
              <a:ea typeface="Montserrat"/>
              <a:cs typeface="Calibri" panose="020F0502020204030204" pitchFamily="34" charset="0"/>
              <a:sym typeface="Montserrat"/>
            </a:endParaRPr>
          </a:p>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   2. </a:t>
            </a:r>
            <a:r>
              <a:rPr lang="en-GB" sz="1500" b="1" dirty="0">
                <a:solidFill>
                  <a:srgbClr val="0A0203"/>
                </a:solidFill>
                <a:latin typeface="Calibri" panose="020F0502020204030204" pitchFamily="34" charset="0"/>
                <a:ea typeface="Montserrat"/>
                <a:cs typeface="Calibri" panose="020F0502020204030204" pitchFamily="34" charset="0"/>
                <a:sym typeface="Montserrat"/>
              </a:rPr>
              <a:t>CARCASSONNE</a:t>
            </a:r>
            <a:endParaRPr lang="en-US" sz="1500" b="1" dirty="0">
              <a:solidFill>
                <a:srgbClr val="0A0203"/>
              </a:solidFill>
              <a:latin typeface="Calibri" panose="020F0502020204030204" pitchFamily="34" charset="0"/>
              <a:ea typeface="Montserrat"/>
              <a:cs typeface="Calibri" panose="020F0502020204030204" pitchFamily="34" charset="0"/>
              <a:sym typeface="Montserrat"/>
            </a:endParaRPr>
          </a:p>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     3. </a:t>
            </a:r>
            <a:r>
              <a:rPr lang="en-GB" sz="1500" b="1" dirty="0">
                <a:solidFill>
                  <a:srgbClr val="0A0203"/>
                </a:solidFill>
                <a:latin typeface="Calibri" panose="020F0502020204030204" pitchFamily="34" charset="0"/>
                <a:ea typeface="Montserrat"/>
                <a:cs typeface="Calibri" panose="020F0502020204030204" pitchFamily="34" charset="0"/>
                <a:sym typeface="Montserrat"/>
              </a:rPr>
              <a:t>MUNCHKIN</a:t>
            </a:r>
            <a:endParaRPr lang="en-US" sz="1500" b="1" dirty="0">
              <a:solidFill>
                <a:srgbClr val="0A0203"/>
              </a:solidFill>
              <a:latin typeface="Calibri" panose="020F0502020204030204" pitchFamily="34" charset="0"/>
              <a:ea typeface="Montserrat"/>
              <a:cs typeface="Calibri" panose="020F0502020204030204" pitchFamily="34" charset="0"/>
              <a:sym typeface="Montserrat"/>
            </a:endParaRPr>
          </a:p>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       4. </a:t>
            </a:r>
            <a:r>
              <a:rPr lang="en-US" sz="1500" b="1" dirty="0">
                <a:solidFill>
                  <a:srgbClr val="0A0A0A"/>
                </a:solidFill>
                <a:latin typeface="Calibri" panose="020F0502020204030204" pitchFamily="34" charset="0"/>
                <a:ea typeface="Montserrat"/>
                <a:cs typeface="Calibri" panose="020F0502020204030204" pitchFamily="34" charset="0"/>
                <a:sym typeface="Montserrat"/>
              </a:rPr>
              <a:t>TICKET TO RIDE</a:t>
            </a:r>
          </a:p>
        </p:txBody>
      </p:sp>
      <p:sp>
        <p:nvSpPr>
          <p:cNvPr id="47" name="Полилиния 46"/>
          <p:cNvSpPr/>
          <p:nvPr/>
        </p:nvSpPr>
        <p:spPr>
          <a:xfrm rot="20700000">
            <a:off x="5013968" y="-137801"/>
            <a:ext cx="66948" cy="7132607"/>
          </a:xfrm>
          <a:custGeom>
            <a:avLst/>
            <a:gdLst>
              <a:gd name="connsiteX0" fmla="*/ 0 w 66948"/>
              <a:gd name="connsiteY0" fmla="*/ 0 h 7132607"/>
              <a:gd name="connsiteX1" fmla="*/ 66948 w 66948"/>
              <a:gd name="connsiteY1" fmla="*/ 17939 h 7132607"/>
              <a:gd name="connsiteX2" fmla="*/ 66948 w 66948"/>
              <a:gd name="connsiteY2" fmla="*/ 7132607 h 7132607"/>
              <a:gd name="connsiteX3" fmla="*/ 0 w 66948"/>
              <a:gd name="connsiteY3" fmla="*/ 7114668 h 7132607"/>
            </a:gdLst>
            <a:ahLst/>
            <a:cxnLst>
              <a:cxn ang="0">
                <a:pos x="connsiteX0" y="connsiteY0"/>
              </a:cxn>
              <a:cxn ang="0">
                <a:pos x="connsiteX1" y="connsiteY1"/>
              </a:cxn>
              <a:cxn ang="0">
                <a:pos x="connsiteX2" y="connsiteY2"/>
              </a:cxn>
              <a:cxn ang="0">
                <a:pos x="connsiteX3" y="connsiteY3"/>
              </a:cxn>
            </a:cxnLst>
            <a:rect l="l" t="t" r="r" b="b"/>
            <a:pathLst>
              <a:path w="66948" h="7132607">
                <a:moveTo>
                  <a:pt x="0" y="0"/>
                </a:moveTo>
                <a:lnTo>
                  <a:pt x="66948" y="17939"/>
                </a:lnTo>
                <a:lnTo>
                  <a:pt x="66948" y="7132607"/>
                </a:lnTo>
                <a:lnTo>
                  <a:pt x="0" y="71146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1" name="Прямоугольник 30"/>
          <p:cNvSpPr/>
          <p:nvPr/>
        </p:nvSpPr>
        <p:spPr>
          <a:xfrm>
            <a:off x="1460305" y="4439373"/>
            <a:ext cx="2898468" cy="749051"/>
          </a:xfrm>
          <a:prstGeom prst="rect">
            <a:avLst/>
          </a:prstGeom>
        </p:spPr>
        <p:txBody>
          <a:bodyPr wrap="square">
            <a:spAutoFit/>
          </a:bodyPr>
          <a:lstStyle/>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5. </a:t>
            </a:r>
            <a:r>
              <a:rPr lang="en-GB" sz="1500" b="1" dirty="0">
                <a:solidFill>
                  <a:srgbClr val="0A0A0A"/>
                </a:solidFill>
                <a:latin typeface="Calibri" panose="020F0502020204030204" pitchFamily="34" charset="0"/>
                <a:ea typeface="Montserrat"/>
                <a:cs typeface="Calibri" panose="020F0502020204030204" pitchFamily="34" charset="0"/>
                <a:sym typeface="Montserrat"/>
              </a:rPr>
              <a:t>ARKHAM HORROR</a:t>
            </a:r>
          </a:p>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  6. </a:t>
            </a:r>
            <a:r>
              <a:rPr lang="en-GB" sz="1400" b="1" dirty="0">
                <a:solidFill>
                  <a:srgbClr val="0A0A0A"/>
                </a:solidFill>
                <a:latin typeface="Calibri" panose="020F0502020204030204" pitchFamily="34" charset="0"/>
                <a:ea typeface="Montserrat"/>
                <a:cs typeface="Calibri" panose="020F0502020204030204" pitchFamily="34" charset="0"/>
                <a:sym typeface="Montserrat"/>
              </a:rPr>
              <a:t>EXPLODING KITTENS</a:t>
            </a:r>
          </a:p>
        </p:txBody>
      </p:sp>
      <p:grpSp>
        <p:nvGrpSpPr>
          <p:cNvPr id="6" name="Группа 5"/>
          <p:cNvGrpSpPr/>
          <p:nvPr/>
        </p:nvGrpSpPr>
        <p:grpSpPr>
          <a:xfrm>
            <a:off x="9069977" y="487360"/>
            <a:ext cx="2863245" cy="1327568"/>
            <a:chOff x="5347180" y="334763"/>
            <a:chExt cx="2863245" cy="1327568"/>
          </a:xfrm>
        </p:grpSpPr>
        <p:sp>
          <p:nvSpPr>
            <p:cNvPr id="33" name="Прямоугольник 32"/>
            <p:cNvSpPr/>
            <p:nvPr/>
          </p:nvSpPr>
          <p:spPr>
            <a:xfrm>
              <a:off x="5347180" y="334763"/>
              <a:ext cx="2750518" cy="584775"/>
            </a:xfrm>
            <a:prstGeom prst="rect">
              <a:avLst/>
            </a:prstGeom>
          </p:spPr>
          <p:txBody>
            <a:bodyPr wrap="square">
              <a:spAutoFit/>
            </a:bodyPr>
            <a:lstStyle/>
            <a:p>
              <a:pPr>
                <a:buSzPct val="25000"/>
              </a:pPr>
              <a:r>
                <a:rPr lang="en-GB" sz="1600" dirty="0">
                  <a:solidFill>
                    <a:schemeClr val="bg1"/>
                  </a:solidFill>
                  <a:latin typeface="Camper Sans 2" pitchFamily="50" charset="-52"/>
                  <a:ea typeface="Montserrat"/>
                  <a:cs typeface="Calibri" panose="020F0502020204030204" pitchFamily="34" charset="0"/>
                  <a:sym typeface="Montserrat"/>
                </a:rPr>
                <a:t>OUR INTERNATIONAL PARTNERS</a:t>
              </a:r>
              <a:endParaRPr lang="en-US" dirty="0">
                <a:solidFill>
                  <a:schemeClr val="bg1"/>
                </a:solidFill>
                <a:latin typeface="Camper Sans 2" pitchFamily="50" charset="-52"/>
                <a:ea typeface="Montserrat"/>
                <a:cs typeface="Calibri" panose="020F0502020204030204" pitchFamily="34" charset="0"/>
                <a:sym typeface="Montserrat"/>
              </a:endParaRPr>
            </a:p>
          </p:txBody>
        </p:sp>
        <p:sp>
          <p:nvSpPr>
            <p:cNvPr id="34" name="Прямоугольник 33"/>
            <p:cNvSpPr/>
            <p:nvPr/>
          </p:nvSpPr>
          <p:spPr>
            <a:xfrm>
              <a:off x="5347180" y="892890"/>
              <a:ext cx="2863245" cy="769441"/>
            </a:xfrm>
            <a:prstGeom prst="rect">
              <a:avLst/>
            </a:prstGeom>
          </p:spPr>
          <p:txBody>
            <a:bodyPr wrap="square">
              <a:spAutoFit/>
            </a:bodyPr>
            <a:lstStyle/>
            <a:p>
              <a:pPr>
                <a:buClr>
                  <a:schemeClr val="dk1"/>
                </a:buClr>
                <a:buSzPct val="25000"/>
              </a:pPr>
              <a:r>
                <a:rPr lang="en-US" sz="1100" b="1" dirty="0">
                  <a:solidFill>
                    <a:srgbClr val="0A0A0A"/>
                  </a:solidFill>
                  <a:latin typeface="Calibri" panose="020F0502020204030204" pitchFamily="34" charset="0"/>
                  <a:cs typeface="Calibri" panose="020F0502020204030204" pitchFamily="34" charset="0"/>
                  <a:sym typeface="Lato" pitchFamily="34" charset="0"/>
                </a:rPr>
                <a:t>ASMODEE, FANTASY FLIGHT GAMES</a:t>
              </a:r>
              <a:r>
                <a:rPr lang="ru-RU" sz="1100" b="1" dirty="0">
                  <a:solidFill>
                    <a:srgbClr val="0A0A0A"/>
                  </a:solidFill>
                  <a:latin typeface="Calibri" panose="020F0502020204030204" pitchFamily="34" charset="0"/>
                  <a:cs typeface="Calibri" panose="020F0502020204030204" pitchFamily="34" charset="0"/>
                  <a:sym typeface="Lato" pitchFamily="34" charset="0"/>
                </a:rPr>
                <a:t>, </a:t>
              </a:r>
              <a:r>
                <a:rPr lang="en-US" sz="1100" b="1" dirty="0">
                  <a:solidFill>
                    <a:srgbClr val="0A0A0A"/>
                  </a:solidFill>
                  <a:latin typeface="Calibri" panose="020F0502020204030204" pitchFamily="34" charset="0"/>
                  <a:cs typeface="Calibri" panose="020F0502020204030204" pitchFamily="34" charset="0"/>
                  <a:sym typeface="Lato" pitchFamily="34" charset="0"/>
                </a:rPr>
                <a:t>HABA</a:t>
              </a:r>
              <a:r>
                <a:rPr lang="ru-RU" sz="1100" b="1" dirty="0">
                  <a:solidFill>
                    <a:srgbClr val="0A0A0A"/>
                  </a:solidFill>
                  <a:latin typeface="Calibri" panose="020F0502020204030204" pitchFamily="34" charset="0"/>
                  <a:cs typeface="Calibri" panose="020F0502020204030204" pitchFamily="34" charset="0"/>
                  <a:sym typeface="Lato" pitchFamily="34" charset="0"/>
                </a:rPr>
                <a:t>,</a:t>
              </a:r>
              <a:r>
                <a:rPr lang="en-US" sz="1100" b="1" dirty="0">
                  <a:solidFill>
                    <a:srgbClr val="0A0A0A"/>
                  </a:solidFill>
                  <a:latin typeface="Calibri" panose="020F0502020204030204" pitchFamily="34" charset="0"/>
                  <a:cs typeface="Calibri" panose="020F0502020204030204" pitchFamily="34" charset="0"/>
                  <a:sym typeface="Lato" pitchFamily="34" charset="0"/>
                </a:rPr>
                <a:t> KOSMOS,</a:t>
              </a:r>
              <a:r>
                <a:rPr lang="ru-RU" sz="1100" b="1" dirty="0">
                  <a:solidFill>
                    <a:srgbClr val="0A0A0A"/>
                  </a:solidFill>
                  <a:latin typeface="Calibri" panose="020F0502020204030204" pitchFamily="34" charset="0"/>
                  <a:cs typeface="Calibri" panose="020F0502020204030204" pitchFamily="34" charset="0"/>
                  <a:sym typeface="Lato" pitchFamily="34" charset="0"/>
                </a:rPr>
                <a:t> </a:t>
              </a:r>
              <a:r>
                <a:rPr lang="en-US" sz="1100" b="1" dirty="0">
                  <a:solidFill>
                    <a:srgbClr val="0A0A0A"/>
                  </a:solidFill>
                  <a:latin typeface="Calibri" panose="020F0502020204030204" pitchFamily="34" charset="0"/>
                  <a:cs typeface="Calibri" panose="020F0502020204030204" pitchFamily="34" charset="0"/>
                  <a:sym typeface="Lato" pitchFamily="34" charset="0"/>
                </a:rPr>
                <a:t>CMON, HASBRO, HANS IM GL</a:t>
              </a:r>
              <a:r>
                <a:rPr lang="en-US" sz="1100" b="1" dirty="0"/>
                <a:t>Ü</a:t>
              </a:r>
              <a:r>
                <a:rPr lang="en-US" sz="1100" b="1" dirty="0">
                  <a:solidFill>
                    <a:srgbClr val="0A0A0A"/>
                  </a:solidFill>
                  <a:latin typeface="Calibri" panose="020F0502020204030204" pitchFamily="34" charset="0"/>
                  <a:cs typeface="Calibri" panose="020F0502020204030204" pitchFamily="34" charset="0"/>
                  <a:sym typeface="Lato" pitchFamily="34" charset="0"/>
                </a:rPr>
                <a:t>CK, STEVE JACKSON</a:t>
              </a:r>
              <a:r>
                <a:rPr lang="ru-RU" sz="1100" b="1" dirty="0">
                  <a:solidFill>
                    <a:srgbClr val="0A0A0A"/>
                  </a:solidFill>
                  <a:latin typeface="Calibri" panose="020F0502020204030204" pitchFamily="34" charset="0"/>
                  <a:cs typeface="Calibri" panose="020F0502020204030204" pitchFamily="34" charset="0"/>
                  <a:sym typeface="Lato" pitchFamily="34" charset="0"/>
                </a:rPr>
                <a:t>, </a:t>
              </a:r>
              <a:r>
                <a:rPr lang="en-US" sz="1100" b="1" dirty="0">
                  <a:solidFill>
                    <a:srgbClr val="0A0A0A"/>
                  </a:solidFill>
                  <a:latin typeface="Calibri" panose="020F0502020204030204" pitchFamily="34" charset="0"/>
                  <a:cs typeface="Calibri" panose="020F0502020204030204" pitchFamily="34" charset="0"/>
                  <a:sym typeface="Lato" pitchFamily="34" charset="0"/>
                </a:rPr>
                <a:t>CRYPTOZOIC AND MANY OTHERS</a:t>
              </a:r>
              <a:endParaRPr lang="ru-RU" sz="1100" b="1" dirty="0">
                <a:solidFill>
                  <a:srgbClr val="0A0A0A"/>
                </a:solidFill>
                <a:latin typeface="Calibri" panose="020F0502020204030204" pitchFamily="34" charset="0"/>
                <a:cs typeface="Calibri" panose="020F0502020204030204" pitchFamily="34" charset="0"/>
                <a:sym typeface="Lato" pitchFamily="34" charset="0"/>
              </a:endParaRPr>
            </a:p>
          </p:txBody>
        </p:sp>
      </p:grpSp>
      <p:pic>
        <p:nvPicPr>
          <p:cNvPr id="45" name="Рисунок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0229" y="2107154"/>
            <a:ext cx="6961040" cy="4664438"/>
          </a:xfrm>
          <a:prstGeom prst="rect">
            <a:avLst/>
          </a:prstGeom>
        </p:spPr>
      </p:pic>
      <p:sp>
        <p:nvSpPr>
          <p:cNvPr id="48" name="Freeform 5"/>
          <p:cNvSpPr>
            <a:spLocks/>
          </p:cNvSpPr>
          <p:nvPr/>
        </p:nvSpPr>
        <p:spPr bwMode="auto">
          <a:xfrm>
            <a:off x="4633517" y="2792025"/>
            <a:ext cx="635169" cy="541338"/>
          </a:xfrm>
          <a:custGeom>
            <a:avLst/>
            <a:gdLst>
              <a:gd name="T0" fmla="*/ 66 w 264"/>
              <a:gd name="T1" fmla="*/ 225 h 225"/>
              <a:gd name="T2" fmla="*/ 199 w 264"/>
              <a:gd name="T3" fmla="*/ 225 h 225"/>
              <a:gd name="T4" fmla="*/ 264 w 264"/>
              <a:gd name="T5" fmla="*/ 113 h 225"/>
              <a:gd name="T6" fmla="*/ 199 w 264"/>
              <a:gd name="T7" fmla="*/ 0 h 225"/>
              <a:gd name="T8" fmla="*/ 66 w 264"/>
              <a:gd name="T9" fmla="*/ 0 h 225"/>
              <a:gd name="T10" fmla="*/ 0 w 264"/>
              <a:gd name="T11" fmla="*/ 113 h 225"/>
              <a:gd name="T12" fmla="*/ 66 w 264"/>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64" h="225">
                <a:moveTo>
                  <a:pt x="66" y="225"/>
                </a:moveTo>
                <a:lnTo>
                  <a:pt x="199" y="225"/>
                </a:lnTo>
                <a:lnTo>
                  <a:pt x="264" y="113"/>
                </a:lnTo>
                <a:lnTo>
                  <a:pt x="199" y="0"/>
                </a:lnTo>
                <a:lnTo>
                  <a:pt x="66" y="0"/>
                </a:lnTo>
                <a:lnTo>
                  <a:pt x="0" y="113"/>
                </a:lnTo>
                <a:lnTo>
                  <a:pt x="66" y="225"/>
                </a:lnTo>
                <a:close/>
              </a:path>
            </a:pathLst>
          </a:custGeom>
          <a:solidFill>
            <a:srgbClr val="EB5A23"/>
          </a:solidFill>
          <a:ln>
            <a:noFill/>
          </a:ln>
        </p:spPr>
        <p:txBody>
          <a:bodyPr vert="horz" wrap="square" lIns="91440" tIns="45720" rIns="91440" bIns="45720" numCol="1" anchor="t" anchorCtr="0" compatLnSpc="1">
            <a:prstTxWarp prst="textNoShape">
              <a:avLst/>
            </a:prstTxWarp>
          </a:bodyPr>
          <a:lstStyle/>
          <a:p>
            <a:endParaRPr lang="ru-RU"/>
          </a:p>
        </p:txBody>
      </p:sp>
      <p:pic>
        <p:nvPicPr>
          <p:cNvPr id="51" name="Picture 2" descr="https://minsktoys.by/upload/iblock/58d/58de775b7db765bc962618536a829d4f.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2168" y="5729220"/>
            <a:ext cx="1711651" cy="6205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9072447" y="2292143"/>
            <a:ext cx="2477993" cy="1158291"/>
            <a:chOff x="8683864" y="334763"/>
            <a:chExt cx="2477993" cy="1158291"/>
          </a:xfrm>
        </p:grpSpPr>
        <p:sp>
          <p:nvSpPr>
            <p:cNvPr id="52" name="Прямоугольник 51"/>
            <p:cNvSpPr/>
            <p:nvPr/>
          </p:nvSpPr>
          <p:spPr>
            <a:xfrm>
              <a:off x="8683864" y="334763"/>
              <a:ext cx="1740602" cy="369332"/>
            </a:xfrm>
            <a:prstGeom prst="rect">
              <a:avLst/>
            </a:prstGeom>
          </p:spPr>
          <p:txBody>
            <a:bodyPr wrap="square">
              <a:spAutoFit/>
            </a:bodyPr>
            <a:lstStyle/>
            <a:p>
              <a:pPr>
                <a:buSzPct val="25000"/>
              </a:pPr>
              <a:r>
                <a:rPr lang="en-GB" dirty="0">
                  <a:solidFill>
                    <a:schemeClr val="bg1"/>
                  </a:solidFill>
                  <a:latin typeface="Camper Sans 2" pitchFamily="50" charset="-52"/>
                  <a:ea typeface="Montserrat"/>
                  <a:cs typeface="Calibri" panose="020F0502020204030204" pitchFamily="34" charset="0"/>
                  <a:sym typeface="Montserrat"/>
                </a:rPr>
                <a:t>ASSORTMENT</a:t>
              </a:r>
              <a:endParaRPr lang="en-US" dirty="0">
                <a:solidFill>
                  <a:schemeClr val="bg1"/>
                </a:solidFill>
                <a:latin typeface="Camper Sans 2" pitchFamily="50" charset="-52"/>
                <a:ea typeface="Montserrat"/>
                <a:cs typeface="Calibri" panose="020F0502020204030204" pitchFamily="34" charset="0"/>
                <a:sym typeface="Montserrat"/>
              </a:endParaRPr>
            </a:p>
          </p:txBody>
        </p:sp>
        <p:sp>
          <p:nvSpPr>
            <p:cNvPr id="53" name="Прямоугольник 52"/>
            <p:cNvSpPr/>
            <p:nvPr/>
          </p:nvSpPr>
          <p:spPr>
            <a:xfrm>
              <a:off x="8683864" y="892890"/>
              <a:ext cx="2477993" cy="600164"/>
            </a:xfrm>
            <a:prstGeom prst="rect">
              <a:avLst/>
            </a:prstGeom>
          </p:spPr>
          <p:txBody>
            <a:bodyPr wrap="square">
              <a:spAutoFit/>
            </a:bodyPr>
            <a:lstStyle/>
            <a:p>
              <a:pPr>
                <a:spcBef>
                  <a:spcPts val="2400"/>
                </a:spcBef>
                <a:buClr>
                  <a:srgbClr val="C00000"/>
                </a:buClr>
              </a:pPr>
              <a:r>
                <a:rPr lang="en-US" sz="1100" b="1" dirty="0">
                  <a:solidFill>
                    <a:srgbClr val="0A0A0A"/>
                  </a:solidFill>
                  <a:latin typeface="Calibri" panose="020F0502020204030204" pitchFamily="34" charset="0"/>
                  <a:cs typeface="Calibri" panose="020F0502020204030204" pitchFamily="34" charset="0"/>
                </a:rPr>
                <a:t>OUR PRODUCT PORTFOLIO INCLUDES GAMES FOR ALL AGES AND </a:t>
              </a:r>
              <a:r>
                <a:rPr lang="en-GB" sz="1100" b="1" dirty="0">
                  <a:solidFill>
                    <a:srgbClr val="0A0A0A"/>
                  </a:solidFill>
                  <a:latin typeface="Calibri" panose="020F0502020204030204" pitchFamily="34" charset="0"/>
                  <a:cs typeface="Calibri" panose="020F0502020204030204" pitchFamily="34" charset="0"/>
                </a:rPr>
                <a:t>OF DIFFERENT PRICE RANGE</a:t>
              </a:r>
              <a:endParaRPr lang="ru-RU" sz="1100" b="1" dirty="0">
                <a:solidFill>
                  <a:srgbClr val="0A0A0A"/>
                </a:solidFill>
                <a:latin typeface="Calibri" panose="020F0502020204030204" pitchFamily="34" charset="0"/>
                <a:cs typeface="Calibri" panose="020F0502020204030204" pitchFamily="34" charset="0"/>
              </a:endParaRPr>
            </a:p>
          </p:txBody>
        </p:sp>
      </p:grpSp>
      <p:sp>
        <p:nvSpPr>
          <p:cNvPr id="30" name="Прямоугольник 29"/>
          <p:cNvSpPr/>
          <p:nvPr/>
        </p:nvSpPr>
        <p:spPr>
          <a:xfrm>
            <a:off x="11385011" y="6045350"/>
            <a:ext cx="340158" cy="461665"/>
          </a:xfrm>
          <a:prstGeom prst="rect">
            <a:avLst/>
          </a:prstGeom>
        </p:spPr>
        <p:txBody>
          <a:bodyPr wrap="none">
            <a:spAutoFit/>
          </a:bodyPr>
          <a:lstStyle/>
          <a:p>
            <a:r>
              <a:rPr lang="ru-RU" sz="2400" dirty="0">
                <a:solidFill>
                  <a:schemeClr val="tx1">
                    <a:lumMod val="95000"/>
                    <a:lumOff val="5000"/>
                  </a:schemeClr>
                </a:solidFill>
                <a:sym typeface="Montserrat"/>
              </a:rPr>
              <a:t>4</a:t>
            </a:r>
            <a:endParaRPr lang="ru-RU" sz="2400" dirty="0">
              <a:solidFill>
                <a:schemeClr val="tx1">
                  <a:lumMod val="95000"/>
                  <a:lumOff val="5000"/>
                </a:schemeClr>
              </a:solidFill>
            </a:endParaRPr>
          </a:p>
        </p:txBody>
      </p:sp>
      <p:sp>
        <p:nvSpPr>
          <p:cNvPr id="2" name="Shape 90">
            <a:extLst>
              <a:ext uri="{FF2B5EF4-FFF2-40B4-BE49-F238E27FC236}">
                <a16:creationId xmlns:a16="http://schemas.microsoft.com/office/drawing/2014/main" id="{1E444AE0-17E8-72D7-818D-7B1B5B5A90DB}"/>
              </a:ext>
            </a:extLst>
          </p:cNvPr>
          <p:cNvSpPr txBox="1"/>
          <p:nvPr/>
        </p:nvSpPr>
        <p:spPr>
          <a:xfrm>
            <a:off x="582168" y="2436387"/>
            <a:ext cx="4905630" cy="477046"/>
          </a:xfrm>
          <a:prstGeom prst="rect">
            <a:avLst/>
          </a:prstGeom>
          <a:noFill/>
          <a:ln>
            <a:noFill/>
          </a:ln>
        </p:spPr>
        <p:txBody>
          <a:bodyPr wrap="square" lIns="45725" tIns="22856" rIns="45725" bIns="22856" anchor="ctr" anchorCtr="0">
            <a:spAutoFit/>
          </a:bodyPr>
          <a:lstStyle/>
          <a:p>
            <a:pPr>
              <a:buSzPct val="25000"/>
            </a:pPr>
            <a:r>
              <a:rPr lang="en-GB" sz="2800" dirty="0">
                <a:solidFill>
                  <a:srgbClr val="EB5A23"/>
                </a:solidFill>
                <a:latin typeface="Camper Sans 2" pitchFamily="50" charset="-52"/>
                <a:ea typeface="Montserrat"/>
                <a:cs typeface="Montserrat"/>
                <a:sym typeface="Montserrat"/>
              </a:rPr>
              <a:t>BESTSELLERS</a:t>
            </a:r>
            <a:endParaRPr lang="en-US" sz="2800" dirty="0">
              <a:solidFill>
                <a:srgbClr val="EB5A23"/>
              </a:solidFill>
              <a:latin typeface="Camper Sans 2" pitchFamily="50" charset="-52"/>
              <a:ea typeface="Montserrat"/>
              <a:cs typeface="Montserrat"/>
              <a:sym typeface="Montserrat"/>
            </a:endParaRPr>
          </a:p>
        </p:txBody>
      </p:sp>
    </p:spTree>
    <p:extLst>
      <p:ext uri="{BB962C8B-B14F-4D97-AF65-F5344CB8AC3E}">
        <p14:creationId xmlns:p14="http://schemas.microsoft.com/office/powerpoint/2010/main" val="543319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Полилиния 40"/>
          <p:cNvSpPr/>
          <p:nvPr/>
        </p:nvSpPr>
        <p:spPr>
          <a:xfrm>
            <a:off x="0" y="0"/>
            <a:ext cx="9480331" cy="6858000"/>
          </a:xfrm>
          <a:custGeom>
            <a:avLst/>
            <a:gdLst>
              <a:gd name="connsiteX0" fmla="*/ 0 w 9480331"/>
              <a:gd name="connsiteY0" fmla="*/ 0 h 6858000"/>
              <a:gd name="connsiteX1" fmla="*/ 9480331 w 9480331"/>
              <a:gd name="connsiteY1" fmla="*/ 0 h 6858000"/>
              <a:gd name="connsiteX2" fmla="*/ 9480331 w 9480331"/>
              <a:gd name="connsiteY2" fmla="*/ 6858000 h 6858000"/>
              <a:gd name="connsiteX3" fmla="*/ 1129202 w 9480331"/>
              <a:gd name="connsiteY3" fmla="*/ 6858000 h 6858000"/>
              <a:gd name="connsiteX4" fmla="*/ 0 w 9480331"/>
              <a:gd name="connsiteY4" fmla="*/ 264376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0331" h="6858000">
                <a:moveTo>
                  <a:pt x="0" y="0"/>
                </a:moveTo>
                <a:lnTo>
                  <a:pt x="9480331" y="0"/>
                </a:lnTo>
                <a:lnTo>
                  <a:pt x="9480331" y="6858000"/>
                </a:lnTo>
                <a:lnTo>
                  <a:pt x="1129202" y="6858000"/>
                </a:lnTo>
                <a:lnTo>
                  <a:pt x="0" y="2643761"/>
                </a:lnTo>
                <a:close/>
              </a:path>
            </a:pathLst>
          </a:cu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олилиния 30"/>
          <p:cNvSpPr/>
          <p:nvPr/>
        </p:nvSpPr>
        <p:spPr>
          <a:xfrm>
            <a:off x="6761441" y="0"/>
            <a:ext cx="5430559" cy="6858000"/>
          </a:xfrm>
          <a:custGeom>
            <a:avLst/>
            <a:gdLst>
              <a:gd name="connsiteX0" fmla="*/ 0 w 5430559"/>
              <a:gd name="connsiteY0" fmla="*/ 0 h 6858000"/>
              <a:gd name="connsiteX1" fmla="*/ 4214155 w 5430559"/>
              <a:gd name="connsiteY1" fmla="*/ 0 h 6858000"/>
              <a:gd name="connsiteX2" fmla="*/ 5430559 w 5430559"/>
              <a:gd name="connsiteY2" fmla="*/ 4539685 h 6858000"/>
              <a:gd name="connsiteX3" fmla="*/ 5430559 w 5430559"/>
              <a:gd name="connsiteY3" fmla="*/ 6858000 h 6858000"/>
              <a:gd name="connsiteX4" fmla="*/ 1837595 w 543055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559" h="6858000">
                <a:moveTo>
                  <a:pt x="0" y="0"/>
                </a:moveTo>
                <a:lnTo>
                  <a:pt x="4214155" y="0"/>
                </a:lnTo>
                <a:lnTo>
                  <a:pt x="5430559" y="4539685"/>
                </a:lnTo>
                <a:lnTo>
                  <a:pt x="5430559" y="6858000"/>
                </a:lnTo>
                <a:lnTo>
                  <a:pt x="1837595" y="6858000"/>
                </a:lnTo>
                <a:close/>
              </a:path>
            </a:pathLst>
          </a:cu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2" name="Shape 90">
            <a:extLst>
              <a:ext uri="{FF2B5EF4-FFF2-40B4-BE49-F238E27FC236}">
                <a16:creationId xmlns:a16="http://schemas.microsoft.com/office/drawing/2014/main" id="{CB7B411C-7904-4A21-B23C-1787508C2975}"/>
              </a:ext>
            </a:extLst>
          </p:cNvPr>
          <p:cNvSpPr txBox="1"/>
          <p:nvPr/>
        </p:nvSpPr>
        <p:spPr>
          <a:xfrm>
            <a:off x="7746350" y="367074"/>
            <a:ext cx="3016558" cy="600156"/>
          </a:xfrm>
          <a:prstGeom prst="rect">
            <a:avLst/>
          </a:prstGeom>
          <a:noFill/>
          <a:ln>
            <a:noFill/>
          </a:ln>
        </p:spPr>
        <p:txBody>
          <a:bodyPr wrap="square" lIns="45725" tIns="22856" rIns="45725" bIns="22856" anchor="ctr" anchorCtr="0">
            <a:spAutoFit/>
          </a:bodyPr>
          <a:lstStyle/>
          <a:p>
            <a:r>
              <a:rPr lang="en-GB" sz="3600" dirty="0">
                <a:solidFill>
                  <a:srgbClr val="0A0203"/>
                </a:solidFill>
                <a:latin typeface="Camper Sans 2" pitchFamily="50" charset="-52"/>
                <a:sym typeface="Montserrat"/>
              </a:rPr>
              <a:t>OUR OWN</a:t>
            </a:r>
            <a:endParaRPr lang="en-US" sz="7200" dirty="0">
              <a:solidFill>
                <a:srgbClr val="0A0203"/>
              </a:solidFill>
              <a:latin typeface="Camper Sans 2" pitchFamily="50" charset="-52"/>
              <a:ea typeface="Montserrat"/>
              <a:cs typeface="Montserrat"/>
              <a:sym typeface="Montserrat"/>
            </a:endParaRPr>
          </a:p>
        </p:txBody>
      </p:sp>
      <p:sp>
        <p:nvSpPr>
          <p:cNvPr id="13" name="Прямоугольник 12"/>
          <p:cNvSpPr/>
          <p:nvPr/>
        </p:nvSpPr>
        <p:spPr>
          <a:xfrm>
            <a:off x="7707441" y="748752"/>
            <a:ext cx="3372975" cy="707886"/>
          </a:xfrm>
          <a:prstGeom prst="rect">
            <a:avLst/>
          </a:prstGeom>
        </p:spPr>
        <p:txBody>
          <a:bodyPr wrap="none">
            <a:spAutoFit/>
          </a:bodyPr>
          <a:lstStyle/>
          <a:p>
            <a:r>
              <a:rPr lang="en-GB" sz="4000" dirty="0">
                <a:solidFill>
                  <a:schemeClr val="bg1"/>
                </a:solidFill>
                <a:latin typeface="Camper Sans 2" pitchFamily="50" charset="-52"/>
                <a:sym typeface="Montserrat"/>
              </a:rPr>
              <a:t>DEVELOPMENT</a:t>
            </a:r>
            <a:endParaRPr lang="en-US" sz="4000" dirty="0">
              <a:solidFill>
                <a:schemeClr val="bg1"/>
              </a:solidFill>
              <a:latin typeface="Camper Sans 2" pitchFamily="50" charset="-52"/>
              <a:ea typeface="Montserrat"/>
              <a:cs typeface="Montserrat"/>
              <a:sym typeface="Montserrat"/>
            </a:endParaRPr>
          </a:p>
        </p:txBody>
      </p:sp>
      <p:sp>
        <p:nvSpPr>
          <p:cNvPr id="14" name="AutoShape 6">
            <a:extLst>
              <a:ext uri="{FF2B5EF4-FFF2-40B4-BE49-F238E27FC236}">
                <a16:creationId xmlns:a16="http://schemas.microsoft.com/office/drawing/2014/main" id="{57482E2A-C1DE-4A87-AE38-AD4BA68E7D82}"/>
              </a:ext>
            </a:extLst>
          </p:cNvPr>
          <p:cNvSpPr>
            <a:spLocks/>
          </p:cNvSpPr>
          <p:nvPr/>
        </p:nvSpPr>
        <p:spPr bwMode="auto">
          <a:xfrm>
            <a:off x="7992301" y="1860343"/>
            <a:ext cx="3114313" cy="7199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t">
            <a:spAutoFit/>
          </a:bodyPr>
          <a:lstStyle/>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Creating our own product is one of the most important parts of the business. We cooperate with the best Russian and international designers and artists in order to offer an</a:t>
            </a:r>
          </a:p>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appealing product to the gaming industry.</a:t>
            </a:r>
          </a:p>
        </p:txBody>
      </p:sp>
      <p:sp>
        <p:nvSpPr>
          <p:cNvPr id="15" name="Прямоугольник 14"/>
          <p:cNvSpPr/>
          <p:nvPr/>
        </p:nvSpPr>
        <p:spPr>
          <a:xfrm>
            <a:off x="8479574" y="3855228"/>
            <a:ext cx="2737224" cy="2270109"/>
          </a:xfrm>
          <a:prstGeom prst="rect">
            <a:avLst/>
          </a:prstGeom>
        </p:spPr>
        <p:txBody>
          <a:bodyPr wrap="none">
            <a:spAutoFit/>
          </a:bodyPr>
          <a:lstStyle/>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1. </a:t>
            </a:r>
            <a:r>
              <a:rPr lang="en-US" sz="1600" b="1" dirty="0">
                <a:solidFill>
                  <a:srgbClr val="0A0A0A"/>
                </a:solidFill>
                <a:latin typeface="Calibri" panose="020F0502020204030204" pitchFamily="34" charset="0"/>
                <a:ea typeface="Montserrat"/>
                <a:cs typeface="Calibri" panose="020F0502020204030204" pitchFamily="34" charset="0"/>
                <a:sym typeface="Montserrat"/>
              </a:rPr>
              <a:t>SPYFALL</a:t>
            </a:r>
          </a:p>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   2. </a:t>
            </a:r>
            <a:r>
              <a:rPr lang="en-GB" sz="1600" b="1" dirty="0">
                <a:solidFill>
                  <a:srgbClr val="0A0A0A"/>
                </a:solidFill>
                <a:latin typeface="Calibri" panose="020F0502020204030204" pitchFamily="34" charset="0"/>
                <a:ea typeface="Montserrat"/>
                <a:cs typeface="Calibri" panose="020F0502020204030204" pitchFamily="34" charset="0"/>
                <a:sym typeface="Montserrat"/>
              </a:rPr>
              <a:t>FURNACE</a:t>
            </a:r>
            <a:endParaRPr lang="en-US" sz="1600" b="1" dirty="0">
              <a:solidFill>
                <a:srgbClr val="0A0A0A"/>
              </a:solidFill>
              <a:latin typeface="Calibri" panose="020F0502020204030204" pitchFamily="34" charset="0"/>
              <a:ea typeface="Montserrat"/>
              <a:cs typeface="Calibri" panose="020F0502020204030204" pitchFamily="34" charset="0"/>
              <a:sym typeface="Montserrat"/>
            </a:endParaRPr>
          </a:p>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     3. </a:t>
            </a:r>
            <a:r>
              <a:rPr lang="en-US" sz="1600" b="1" dirty="0">
                <a:solidFill>
                  <a:srgbClr val="0A0A0A"/>
                </a:solidFill>
                <a:latin typeface="Calibri" panose="020F0502020204030204" pitchFamily="34" charset="0"/>
                <a:ea typeface="Montserrat"/>
                <a:cs typeface="Calibri" panose="020F0502020204030204" pitchFamily="34" charset="0"/>
                <a:sym typeface="Montserrat"/>
              </a:rPr>
              <a:t>FURNACE: INTERBELLUM</a:t>
            </a:r>
          </a:p>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       4. </a:t>
            </a:r>
            <a:r>
              <a:rPr lang="en-US" sz="1600" b="1" dirty="0">
                <a:solidFill>
                  <a:srgbClr val="0A0A0A"/>
                </a:solidFill>
                <a:latin typeface="Calibri" panose="020F0502020204030204" pitchFamily="34" charset="0"/>
                <a:ea typeface="Montserrat"/>
                <a:cs typeface="Calibri" panose="020F0502020204030204" pitchFamily="34" charset="0"/>
                <a:sym typeface="Montserrat"/>
              </a:rPr>
              <a:t>DUBIOUS</a:t>
            </a:r>
          </a:p>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         5. </a:t>
            </a:r>
            <a:r>
              <a:rPr lang="en-US" sz="1600" b="1" dirty="0">
                <a:solidFill>
                  <a:srgbClr val="0A0A0A"/>
                </a:solidFill>
                <a:latin typeface="Calibri" panose="020F0502020204030204" pitchFamily="34" charset="0"/>
                <a:ea typeface="Montserrat"/>
                <a:cs typeface="Calibri" panose="020F0502020204030204" pitchFamily="34" charset="0"/>
                <a:sym typeface="Montserrat"/>
              </a:rPr>
              <a:t>VICEROY</a:t>
            </a:r>
          </a:p>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           6. </a:t>
            </a:r>
            <a:r>
              <a:rPr lang="en-US" sz="1600" b="1" dirty="0">
                <a:solidFill>
                  <a:srgbClr val="0A0203"/>
                </a:solidFill>
                <a:latin typeface="Calibri" panose="020F0502020204030204" pitchFamily="34" charset="0"/>
                <a:ea typeface="Montserrat"/>
                <a:cs typeface="Calibri" panose="020F0502020204030204" pitchFamily="34" charset="0"/>
                <a:sym typeface="Montserrat"/>
              </a:rPr>
              <a:t>MASTER OF ORION</a:t>
            </a:r>
          </a:p>
        </p:txBody>
      </p:sp>
      <p:sp>
        <p:nvSpPr>
          <p:cNvPr id="17" name="Shape 90">
            <a:extLst>
              <a:ext uri="{FF2B5EF4-FFF2-40B4-BE49-F238E27FC236}">
                <a16:creationId xmlns:a16="http://schemas.microsoft.com/office/drawing/2014/main" id="{9A447A83-84B3-42AA-A843-72A37B32FD88}"/>
              </a:ext>
            </a:extLst>
          </p:cNvPr>
          <p:cNvSpPr txBox="1"/>
          <p:nvPr/>
        </p:nvSpPr>
        <p:spPr>
          <a:xfrm>
            <a:off x="8351641" y="2821173"/>
            <a:ext cx="2411267" cy="969488"/>
          </a:xfrm>
          <a:prstGeom prst="rect">
            <a:avLst/>
          </a:prstGeom>
          <a:noFill/>
          <a:ln>
            <a:noFill/>
          </a:ln>
        </p:spPr>
        <p:txBody>
          <a:bodyPr wrap="square" lIns="45725" tIns="22856" rIns="45725" bIns="22856" anchor="ctr" anchorCtr="0">
            <a:spAutoFit/>
          </a:bodyPr>
          <a:lstStyle/>
          <a:p>
            <a:pPr>
              <a:buSzPct val="25000"/>
            </a:pPr>
            <a:r>
              <a:rPr lang="en-GB" sz="2000" dirty="0">
                <a:solidFill>
                  <a:srgbClr val="EB5A23"/>
                </a:solidFill>
                <a:latin typeface="Camper Sans 2" pitchFamily="50" charset="-52"/>
                <a:ea typeface="Montserrat"/>
                <a:cs typeface="Montserrat"/>
                <a:sym typeface="Montserrat"/>
              </a:rPr>
              <a:t>OUR GAMES THAT TURNED INTO INTERNATIONAL HITS</a:t>
            </a:r>
            <a:endParaRPr lang="en-US" sz="2000" dirty="0">
              <a:solidFill>
                <a:srgbClr val="EB5A23"/>
              </a:solidFill>
              <a:latin typeface="Camper Sans 2" pitchFamily="50" charset="-52"/>
              <a:ea typeface="Montserrat"/>
              <a:cs typeface="Montserrat"/>
              <a:sym typeface="Montserrat"/>
            </a:endParaRPr>
          </a:p>
        </p:txBody>
      </p:sp>
      <p:sp>
        <p:nvSpPr>
          <p:cNvPr id="46" name="Полилиния 45"/>
          <p:cNvSpPr/>
          <p:nvPr/>
        </p:nvSpPr>
        <p:spPr>
          <a:xfrm rot="20700000">
            <a:off x="7644613" y="-130180"/>
            <a:ext cx="66948" cy="7132607"/>
          </a:xfrm>
          <a:custGeom>
            <a:avLst/>
            <a:gdLst>
              <a:gd name="connsiteX0" fmla="*/ 0 w 66948"/>
              <a:gd name="connsiteY0" fmla="*/ 0 h 7132607"/>
              <a:gd name="connsiteX1" fmla="*/ 66948 w 66948"/>
              <a:gd name="connsiteY1" fmla="*/ 17939 h 7132607"/>
              <a:gd name="connsiteX2" fmla="*/ 66948 w 66948"/>
              <a:gd name="connsiteY2" fmla="*/ 7132607 h 7132607"/>
              <a:gd name="connsiteX3" fmla="*/ 0 w 66948"/>
              <a:gd name="connsiteY3" fmla="*/ 7114668 h 7132607"/>
            </a:gdLst>
            <a:ahLst/>
            <a:cxnLst>
              <a:cxn ang="0">
                <a:pos x="connsiteX0" y="connsiteY0"/>
              </a:cxn>
              <a:cxn ang="0">
                <a:pos x="connsiteX1" y="connsiteY1"/>
              </a:cxn>
              <a:cxn ang="0">
                <a:pos x="connsiteX2" y="connsiteY2"/>
              </a:cxn>
              <a:cxn ang="0">
                <a:pos x="connsiteX3" y="connsiteY3"/>
              </a:cxn>
            </a:cxnLst>
            <a:rect l="l" t="t" r="r" b="b"/>
            <a:pathLst>
              <a:path w="66948" h="7132607">
                <a:moveTo>
                  <a:pt x="0" y="0"/>
                </a:moveTo>
                <a:lnTo>
                  <a:pt x="66948" y="17939"/>
                </a:lnTo>
                <a:lnTo>
                  <a:pt x="66948" y="7132607"/>
                </a:lnTo>
                <a:lnTo>
                  <a:pt x="0" y="71146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5" name="Группа 4"/>
          <p:cNvGrpSpPr/>
          <p:nvPr/>
        </p:nvGrpSpPr>
        <p:grpSpPr>
          <a:xfrm>
            <a:off x="539011" y="1747452"/>
            <a:ext cx="2130868" cy="930254"/>
            <a:chOff x="251258" y="466734"/>
            <a:chExt cx="2130868" cy="600504"/>
          </a:xfrm>
        </p:grpSpPr>
        <p:sp>
          <p:nvSpPr>
            <p:cNvPr id="53" name="Прямоугольник 52"/>
            <p:cNvSpPr/>
            <p:nvPr/>
          </p:nvSpPr>
          <p:spPr>
            <a:xfrm>
              <a:off x="493860" y="466734"/>
              <a:ext cx="1888266" cy="218546"/>
            </a:xfrm>
            <a:prstGeom prst="rect">
              <a:avLst/>
            </a:prstGeom>
          </p:spPr>
          <p:txBody>
            <a:bodyPr wrap="square">
              <a:spAutoFit/>
            </a:bodyPr>
            <a:lstStyle/>
            <a:p>
              <a:pPr algn="r">
                <a:buSzPct val="25000"/>
              </a:pPr>
              <a:r>
                <a:rPr lang="en-US" sz="1600" b="1" dirty="0">
                  <a:solidFill>
                    <a:srgbClr val="EB5A23"/>
                  </a:solidFill>
                  <a:latin typeface="Calibri" panose="020F0502020204030204" pitchFamily="34" charset="0"/>
                  <a:ea typeface="Montserrat"/>
                  <a:cs typeface="Calibri" panose="020F0502020204030204" pitchFamily="34" charset="0"/>
                  <a:sym typeface="Montserrat"/>
                </a:rPr>
                <a:t>SPYFALL</a:t>
              </a:r>
            </a:p>
          </p:txBody>
        </p:sp>
        <p:sp>
          <p:nvSpPr>
            <p:cNvPr id="54" name="Прямоугольник 53"/>
            <p:cNvSpPr/>
            <p:nvPr/>
          </p:nvSpPr>
          <p:spPr>
            <a:xfrm>
              <a:off x="251258" y="685280"/>
              <a:ext cx="2130868" cy="381958"/>
            </a:xfrm>
            <a:prstGeom prst="rect">
              <a:avLst/>
            </a:prstGeom>
          </p:spPr>
          <p:txBody>
            <a:bodyPr wrap="square">
              <a:spAutoFit/>
            </a:bodyPr>
            <a:lstStyle/>
            <a:p>
              <a:pPr algn="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Over 100K copies</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published in</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26 languages</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all over Europe, North</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America, and Asia</a:t>
              </a:r>
              <a:endPar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grpSp>
      <p:pic>
        <p:nvPicPr>
          <p:cNvPr id="32" name="Picture 2" descr="https://minsktoys.by/upload/iblock/58d/58de775b7db765bc962618536a829d4f.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2168" y="5729220"/>
            <a:ext cx="1711651" cy="62056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Группа 5"/>
          <p:cNvGrpSpPr/>
          <p:nvPr/>
        </p:nvGrpSpPr>
        <p:grpSpPr>
          <a:xfrm>
            <a:off x="582168" y="3158094"/>
            <a:ext cx="2087711" cy="928417"/>
            <a:chOff x="4490720" y="466734"/>
            <a:chExt cx="1758786" cy="489245"/>
          </a:xfrm>
        </p:grpSpPr>
        <p:sp>
          <p:nvSpPr>
            <p:cNvPr id="39" name="Прямоугольник 38"/>
            <p:cNvSpPr/>
            <p:nvPr/>
          </p:nvSpPr>
          <p:spPr>
            <a:xfrm>
              <a:off x="4985786" y="466734"/>
              <a:ext cx="1263720" cy="178407"/>
            </a:xfrm>
            <a:prstGeom prst="rect">
              <a:avLst/>
            </a:prstGeom>
          </p:spPr>
          <p:txBody>
            <a:bodyPr wrap="square">
              <a:spAutoFit/>
            </a:bodyPr>
            <a:lstStyle/>
            <a:p>
              <a:pPr algn="r">
                <a:buSzPct val="25000"/>
              </a:pPr>
              <a:r>
                <a:rPr lang="en-US" sz="1600" b="1" dirty="0">
                  <a:solidFill>
                    <a:srgbClr val="EB5A23"/>
                  </a:solidFill>
                  <a:latin typeface="Calibri" panose="020F0502020204030204" pitchFamily="34" charset="0"/>
                  <a:ea typeface="Montserrat"/>
                  <a:cs typeface="Calibri" panose="020F0502020204030204" pitchFamily="34" charset="0"/>
                  <a:sym typeface="Montserrat"/>
                </a:rPr>
                <a:t>VICEROY</a:t>
              </a:r>
            </a:p>
          </p:txBody>
        </p:sp>
        <p:sp>
          <p:nvSpPr>
            <p:cNvPr id="40" name="Прямоугольник 39"/>
            <p:cNvSpPr/>
            <p:nvPr/>
          </p:nvSpPr>
          <p:spPr>
            <a:xfrm>
              <a:off x="4490720" y="644173"/>
              <a:ext cx="1758786" cy="311806"/>
            </a:xfrm>
            <a:prstGeom prst="rect">
              <a:avLst/>
            </a:prstGeom>
          </p:spPr>
          <p:txBody>
            <a:bodyPr wrap="square">
              <a:spAutoFit/>
            </a:bodyPr>
            <a:lstStyle/>
            <a:p>
              <a:pPr algn="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$260 000 gathered on</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Kickstarter and successfully</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released in Europe and the</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United States</a:t>
              </a:r>
              <a:endPar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42" name="Группа 41"/>
          <p:cNvGrpSpPr/>
          <p:nvPr/>
        </p:nvGrpSpPr>
        <p:grpSpPr>
          <a:xfrm>
            <a:off x="3038141" y="499885"/>
            <a:ext cx="3628317" cy="1218928"/>
            <a:chOff x="4868145" y="499885"/>
            <a:chExt cx="3628317" cy="1218928"/>
          </a:xfrm>
        </p:grpSpPr>
        <p:sp>
          <p:nvSpPr>
            <p:cNvPr id="43" name="Прямоугольник 42"/>
            <p:cNvSpPr/>
            <p:nvPr/>
          </p:nvSpPr>
          <p:spPr>
            <a:xfrm>
              <a:off x="4868145" y="499885"/>
              <a:ext cx="3108926" cy="338554"/>
            </a:xfrm>
            <a:prstGeom prst="rect">
              <a:avLst/>
            </a:prstGeom>
          </p:spPr>
          <p:txBody>
            <a:bodyPr wrap="square">
              <a:spAutoFit/>
            </a:bodyPr>
            <a:lstStyle/>
            <a:p>
              <a:pPr>
                <a:buSzPct val="25000"/>
              </a:pPr>
              <a:r>
                <a:rPr lang="en-US" sz="1600" b="1" dirty="0">
                  <a:solidFill>
                    <a:srgbClr val="0A0203"/>
                  </a:solidFill>
                  <a:latin typeface="Calibri" panose="020F0502020204030204" pitchFamily="34" charset="0"/>
                  <a:ea typeface="Montserrat"/>
                  <a:cs typeface="Calibri" panose="020F0502020204030204" pitchFamily="34" charset="0"/>
                  <a:sym typeface="Montserrat"/>
                </a:rPr>
                <a:t>OUR GAMES ARE DISTRIBUTED BY</a:t>
              </a:r>
            </a:p>
          </p:txBody>
        </p:sp>
        <p:sp>
          <p:nvSpPr>
            <p:cNvPr id="44" name="Прямоугольник 43"/>
            <p:cNvSpPr/>
            <p:nvPr/>
          </p:nvSpPr>
          <p:spPr>
            <a:xfrm>
              <a:off x="4868145" y="788558"/>
              <a:ext cx="3628317" cy="930255"/>
            </a:xfrm>
            <a:prstGeom prst="rect">
              <a:avLst/>
            </a:prstGeom>
          </p:spPr>
          <p:txBody>
            <a:bodyPr wrap="square">
              <a:spAutoFit/>
            </a:bodyPr>
            <a:lstStyle/>
            <a:p>
              <a:pPr>
                <a:lnSpc>
                  <a:spcPct val="110000"/>
                </a:lnSpc>
                <a:buClr>
                  <a:schemeClr val="dk1"/>
                </a:buClr>
                <a:buSzPct val="25000"/>
              </a:pPr>
              <a:r>
                <a:rPr lang="en-GB" sz="1000" dirty="0" err="1">
                  <a:solidFill>
                    <a:srgbClr val="0A0A0A"/>
                  </a:solidFill>
                  <a:latin typeface="Calibri" panose="020F0502020204030204" pitchFamily="34" charset="0"/>
                  <a:cs typeface="Calibri" panose="020F0502020204030204" pitchFamily="34" charset="0"/>
                  <a:sym typeface="Lato" pitchFamily="34" charset="0"/>
                </a:rPr>
                <a:t>Asmodee</a:t>
              </a:r>
              <a:r>
                <a:rPr lang="en-GB" sz="1000" dirty="0">
                  <a:solidFill>
                    <a:srgbClr val="0A0A0A"/>
                  </a:solidFill>
                  <a:latin typeface="Calibri" panose="020F0502020204030204" pitchFamily="34" charset="0"/>
                  <a:cs typeface="Calibri" panose="020F0502020204030204" pitchFamily="34" charset="0"/>
                  <a:sym typeface="Lato" pitchFamily="34" charset="0"/>
                </a:rPr>
                <a:t>, Arcane Wonders, CMON, SD Games, </a:t>
              </a:r>
              <a:r>
                <a:rPr lang="en-GB" sz="1000" dirty="0" err="1">
                  <a:solidFill>
                    <a:srgbClr val="0A0A0A"/>
                  </a:solidFill>
                  <a:latin typeface="Calibri" panose="020F0502020204030204" pitchFamily="34" charset="0"/>
                  <a:cs typeface="Calibri" panose="020F0502020204030204" pitchFamily="34" charset="0"/>
                  <a:sym typeface="Lato" pitchFamily="34" charset="0"/>
                </a:rPr>
                <a:t>Maldito</a:t>
              </a:r>
              <a:r>
                <a:rPr lang="en-GB" sz="1000" dirty="0">
                  <a:solidFill>
                    <a:srgbClr val="0A0A0A"/>
                  </a:solidFill>
                  <a:latin typeface="Calibri" panose="020F0502020204030204" pitchFamily="34" charset="0"/>
                  <a:cs typeface="Calibri" panose="020F0502020204030204" pitchFamily="34" charset="0"/>
                  <a:sym typeface="Lato" pitchFamily="34" charset="0"/>
                </a:rPr>
                <a:t> Games, Jelly </a:t>
              </a:r>
              <a:r>
                <a:rPr lang="en-GB" sz="1000" dirty="0" err="1">
                  <a:solidFill>
                    <a:srgbClr val="0A0A0A"/>
                  </a:solidFill>
                  <a:latin typeface="Calibri" panose="020F0502020204030204" pitchFamily="34" charset="0"/>
                  <a:cs typeface="Calibri" panose="020F0502020204030204" pitchFamily="34" charset="0"/>
                  <a:sym typeface="Lato" pitchFamily="34" charset="0"/>
                </a:rPr>
                <a:t>Jelly</a:t>
              </a:r>
              <a:r>
                <a:rPr lang="en-GB" sz="1000" dirty="0">
                  <a:solidFill>
                    <a:srgbClr val="0A0A0A"/>
                  </a:solidFill>
                  <a:latin typeface="Calibri" panose="020F0502020204030204" pitchFamily="34" charset="0"/>
                  <a:cs typeface="Calibri" panose="020F0502020204030204" pitchFamily="34" charset="0"/>
                  <a:sym typeface="Lato" pitchFamily="34" charset="0"/>
                </a:rPr>
                <a:t> Games, Kobold </a:t>
              </a:r>
              <a:r>
                <a:rPr lang="en-GB" sz="1000" dirty="0" err="1">
                  <a:solidFill>
                    <a:srgbClr val="0A0A0A"/>
                  </a:solidFill>
                  <a:latin typeface="Calibri" panose="020F0502020204030204" pitchFamily="34" charset="0"/>
                  <a:cs typeface="Calibri" panose="020F0502020204030204" pitchFamily="34" charset="0"/>
                  <a:sym typeface="Lato" pitchFamily="34" charset="0"/>
                </a:rPr>
                <a:t>Spielverlag</a:t>
              </a:r>
              <a:r>
                <a:rPr lang="en-GB" sz="1000" dirty="0">
                  <a:solidFill>
                    <a:srgbClr val="0A0A0A"/>
                  </a:solidFill>
                  <a:latin typeface="Calibri" panose="020F0502020204030204" pitchFamily="34" charset="0"/>
                  <a:cs typeface="Calibri" panose="020F0502020204030204" pitchFamily="34" charset="0"/>
                  <a:sym typeface="Lato" pitchFamily="34" charset="0"/>
                </a:rPr>
                <a:t>, Midnight Jungle, </a:t>
              </a:r>
              <a:r>
                <a:rPr lang="en-GB" sz="1000" dirty="0" err="1">
                  <a:solidFill>
                    <a:srgbClr val="0A0A0A"/>
                  </a:solidFill>
                  <a:latin typeface="Calibri" panose="020F0502020204030204" pitchFamily="34" charset="0"/>
                  <a:cs typeface="Calibri" panose="020F0502020204030204" pitchFamily="34" charset="0"/>
                  <a:sym typeface="Lato" pitchFamily="34" charset="0"/>
                </a:rPr>
                <a:t>Rawstone</a:t>
              </a:r>
              <a:r>
                <a:rPr lang="en-GB" sz="1000" dirty="0">
                  <a:solidFill>
                    <a:srgbClr val="0A0A0A"/>
                  </a:solidFill>
                  <a:latin typeface="Calibri" panose="020F0502020204030204" pitchFamily="34" charset="0"/>
                  <a:cs typeface="Calibri" panose="020F0502020204030204" pitchFamily="34" charset="0"/>
                  <a:sym typeface="Lato" pitchFamily="34" charset="0"/>
                </a:rPr>
                <a:t>, </a:t>
              </a:r>
              <a:r>
                <a:rPr lang="en-GB" sz="1000" dirty="0" err="1">
                  <a:solidFill>
                    <a:srgbClr val="0A0A0A"/>
                  </a:solidFill>
                  <a:latin typeface="Calibri" panose="020F0502020204030204" pitchFamily="34" charset="0"/>
                  <a:cs typeface="Calibri" panose="020F0502020204030204" pitchFamily="34" charset="0"/>
                  <a:sym typeface="Lato" pitchFamily="34" charset="0"/>
                </a:rPr>
                <a:t>Piatnik</a:t>
              </a:r>
              <a:r>
                <a:rPr lang="en-GB" sz="1000" dirty="0">
                  <a:solidFill>
                    <a:srgbClr val="0A0A0A"/>
                  </a:solidFill>
                  <a:latin typeface="Calibri" panose="020F0502020204030204" pitchFamily="34" charset="0"/>
                  <a:cs typeface="Calibri" panose="020F0502020204030204" pitchFamily="34" charset="0"/>
                  <a:sym typeface="Lato" pitchFamily="34" charset="0"/>
                </a:rPr>
                <a:t>, Jumping Turtle Games, La </a:t>
              </a:r>
              <a:r>
                <a:rPr lang="en-GB" sz="1000" dirty="0" err="1">
                  <a:solidFill>
                    <a:srgbClr val="0A0A0A"/>
                  </a:solidFill>
                  <a:latin typeface="Calibri" panose="020F0502020204030204" pitchFamily="34" charset="0"/>
                  <a:cs typeface="Calibri" panose="020F0502020204030204" pitchFamily="34" charset="0"/>
                  <a:sym typeface="Lato" pitchFamily="34" charset="0"/>
                </a:rPr>
                <a:t>Boite</a:t>
              </a:r>
              <a:r>
                <a:rPr lang="en-GB" sz="1000" dirty="0">
                  <a:solidFill>
                    <a:srgbClr val="0A0A0A"/>
                  </a:solidFill>
                  <a:latin typeface="Calibri" panose="020F0502020204030204" pitchFamily="34" charset="0"/>
                  <a:cs typeface="Calibri" panose="020F0502020204030204" pitchFamily="34" charset="0"/>
                  <a:sym typeface="Lato" pitchFamily="34" charset="0"/>
                </a:rPr>
                <a:t> de Jeu, Cryptozoic, </a:t>
              </a:r>
              <a:r>
                <a:rPr lang="en-GB" sz="1000" dirty="0" err="1">
                  <a:solidFill>
                    <a:srgbClr val="0A0A0A"/>
                  </a:solidFill>
                  <a:latin typeface="Calibri" panose="020F0502020204030204" pitchFamily="34" charset="0"/>
                  <a:cs typeface="Calibri" panose="020F0502020204030204" pitchFamily="34" charset="0"/>
                  <a:sym typeface="Lato" pitchFamily="34" charset="0"/>
                </a:rPr>
                <a:t>Vagabund</a:t>
              </a:r>
              <a:r>
                <a:rPr lang="en-GB" sz="1000" dirty="0">
                  <a:solidFill>
                    <a:srgbClr val="0A0A0A"/>
                  </a:solidFill>
                  <a:latin typeface="Calibri" panose="020F0502020204030204" pitchFamily="34" charset="0"/>
                  <a:cs typeface="Calibri" panose="020F0502020204030204" pitchFamily="34" charset="0"/>
                  <a:sym typeface="Lato" pitchFamily="34" charset="0"/>
                </a:rPr>
                <a:t>, </a:t>
              </a:r>
              <a:r>
                <a:rPr lang="en-GB" sz="1000" dirty="0" err="1">
                  <a:solidFill>
                    <a:srgbClr val="0A0A0A"/>
                  </a:solidFill>
                  <a:latin typeface="Calibri" panose="020F0502020204030204" pitchFamily="34" charset="0"/>
                  <a:cs typeface="Calibri" panose="020F0502020204030204" pitchFamily="34" charset="0"/>
                  <a:sym typeface="Lato" pitchFamily="34" charset="0"/>
                </a:rPr>
                <a:t>Matagot</a:t>
              </a:r>
              <a:r>
                <a:rPr lang="en-GB" sz="1000" dirty="0">
                  <a:solidFill>
                    <a:srgbClr val="0A0A0A"/>
                  </a:solidFill>
                  <a:latin typeface="Calibri" panose="020F0502020204030204" pitchFamily="34" charset="0"/>
                  <a:cs typeface="Calibri" panose="020F0502020204030204" pitchFamily="34" charset="0"/>
                  <a:sym typeface="Lato" pitchFamily="34" charset="0"/>
                </a:rPr>
                <a:t> &amp; Friends, </a:t>
              </a:r>
              <a:r>
                <a:rPr lang="en-GB" sz="1000" dirty="0" err="1">
                  <a:solidFill>
                    <a:srgbClr val="0A0A0A"/>
                  </a:solidFill>
                  <a:latin typeface="Calibri" panose="020F0502020204030204" pitchFamily="34" charset="0"/>
                  <a:cs typeface="Calibri" panose="020F0502020204030204" pitchFamily="34" charset="0"/>
                  <a:sym typeface="Lato" pitchFamily="34" charset="0"/>
                </a:rPr>
                <a:t>dV</a:t>
              </a:r>
              <a:r>
                <a:rPr lang="en-GB" sz="1000" dirty="0">
                  <a:solidFill>
                    <a:srgbClr val="0A0A0A"/>
                  </a:solidFill>
                  <a:latin typeface="Calibri" panose="020F0502020204030204" pitchFamily="34" charset="0"/>
                  <a:cs typeface="Calibri" panose="020F0502020204030204" pitchFamily="34" charset="0"/>
                  <a:sym typeface="Lato" pitchFamily="34" charset="0"/>
                </a:rPr>
                <a:t> </a:t>
              </a:r>
              <a:r>
                <a:rPr lang="en-GB" sz="1000" dirty="0" err="1">
                  <a:solidFill>
                    <a:srgbClr val="0A0A0A"/>
                  </a:solidFill>
                  <a:latin typeface="Calibri" panose="020F0502020204030204" pitchFamily="34" charset="0"/>
                  <a:cs typeface="Calibri" panose="020F0502020204030204" pitchFamily="34" charset="0"/>
                  <a:sym typeface="Lato" pitchFamily="34" charset="0"/>
                </a:rPr>
                <a:t>Giochi</a:t>
              </a:r>
              <a:r>
                <a:rPr lang="en-GB" sz="1000" dirty="0">
                  <a:solidFill>
                    <a:srgbClr val="0A0A0A"/>
                  </a:solidFill>
                  <a:latin typeface="Calibri" panose="020F0502020204030204" pitchFamily="34" charset="0"/>
                  <a:cs typeface="Calibri" panose="020F0502020204030204" pitchFamily="34" charset="0"/>
                  <a:sym typeface="Lato" pitchFamily="34" charset="0"/>
                </a:rPr>
                <a:t>, Meeple Br, </a:t>
              </a:r>
              <a:r>
                <a:rPr lang="en-GB" sz="1000" dirty="0" err="1">
                  <a:solidFill>
                    <a:srgbClr val="0A0A0A"/>
                  </a:solidFill>
                  <a:latin typeface="Calibri" panose="020F0502020204030204" pitchFamily="34" charset="0"/>
                  <a:cs typeface="Calibri" panose="020F0502020204030204" pitchFamily="34" charset="0"/>
                  <a:sym typeface="Lato" pitchFamily="34" charset="0"/>
                </a:rPr>
                <a:t>Mandoo</a:t>
              </a:r>
              <a:r>
                <a:rPr lang="en-GB" sz="1000" dirty="0">
                  <a:solidFill>
                    <a:srgbClr val="0A0A0A"/>
                  </a:solidFill>
                  <a:latin typeface="Calibri" panose="020F0502020204030204" pitchFamily="34" charset="0"/>
                  <a:cs typeface="Calibri" panose="020F0502020204030204" pitchFamily="34" charset="0"/>
                  <a:sym typeface="Lato" pitchFamily="34" charset="0"/>
                </a:rPr>
                <a:t> Games, Don’t Panic Games, Hobby Japan, </a:t>
              </a:r>
              <a:r>
                <a:rPr lang="en-GB" sz="1000" dirty="0" err="1">
                  <a:solidFill>
                    <a:srgbClr val="0A0A0A"/>
                  </a:solidFill>
                  <a:latin typeface="Calibri" panose="020F0502020204030204" pitchFamily="34" charset="0"/>
                  <a:cs typeface="Calibri" panose="020F0502020204030204" pitchFamily="34" charset="0"/>
                  <a:sym typeface="Lato" pitchFamily="34" charset="0"/>
                </a:rPr>
                <a:t>UltraPro</a:t>
              </a:r>
              <a:endParaRPr lang="ru-RU" sz="1000" dirty="0">
                <a:solidFill>
                  <a:srgbClr val="0A0A0A"/>
                </a:solidFill>
                <a:latin typeface="Calibri" panose="020F0502020204030204" pitchFamily="34" charset="0"/>
                <a:cs typeface="Calibri" panose="020F0502020204030204" pitchFamily="34" charset="0"/>
                <a:sym typeface="Lato" pitchFamily="34" charset="0"/>
              </a:endParaRPr>
            </a:p>
          </p:txBody>
        </p:sp>
      </p:grpSp>
      <p:pic>
        <p:nvPicPr>
          <p:cNvPr id="30" name="Рисунок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406" y="2233198"/>
            <a:ext cx="7032564" cy="3600673"/>
          </a:xfrm>
          <a:prstGeom prst="rect">
            <a:avLst/>
          </a:prstGeom>
        </p:spPr>
      </p:pic>
      <p:sp>
        <p:nvSpPr>
          <p:cNvPr id="29" name="Прямоугольник 28"/>
          <p:cNvSpPr/>
          <p:nvPr/>
        </p:nvSpPr>
        <p:spPr>
          <a:xfrm>
            <a:off x="11385011" y="6045350"/>
            <a:ext cx="340158" cy="461665"/>
          </a:xfrm>
          <a:prstGeom prst="rect">
            <a:avLst/>
          </a:prstGeom>
        </p:spPr>
        <p:txBody>
          <a:bodyPr wrap="none">
            <a:spAutoFit/>
          </a:bodyPr>
          <a:lstStyle/>
          <a:p>
            <a:r>
              <a:rPr lang="ru-RU" sz="2400" dirty="0">
                <a:solidFill>
                  <a:schemeClr val="tx1">
                    <a:lumMod val="95000"/>
                    <a:lumOff val="5000"/>
                  </a:schemeClr>
                </a:solidFill>
                <a:sym typeface="Montserrat"/>
              </a:rPr>
              <a:t>5</a:t>
            </a:r>
            <a:endParaRPr lang="ru-RU" sz="2400" dirty="0">
              <a:solidFill>
                <a:schemeClr val="tx1">
                  <a:lumMod val="95000"/>
                  <a:lumOff val="5000"/>
                </a:schemeClr>
              </a:solidFill>
            </a:endParaRPr>
          </a:p>
        </p:txBody>
      </p:sp>
    </p:spTree>
    <p:extLst>
      <p:ext uri="{BB962C8B-B14F-4D97-AF65-F5344CB8AC3E}">
        <p14:creationId xmlns:p14="http://schemas.microsoft.com/office/powerpoint/2010/main" val="168139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Полилиния 48"/>
          <p:cNvSpPr/>
          <p:nvPr/>
        </p:nvSpPr>
        <p:spPr>
          <a:xfrm>
            <a:off x="6150279" y="1"/>
            <a:ext cx="6041721" cy="6858000"/>
          </a:xfrm>
          <a:custGeom>
            <a:avLst/>
            <a:gdLst>
              <a:gd name="connsiteX0" fmla="*/ 0 w 6041721"/>
              <a:gd name="connsiteY0" fmla="*/ 0 h 6858000"/>
              <a:gd name="connsiteX1" fmla="*/ 5242427 w 6041721"/>
              <a:gd name="connsiteY1" fmla="*/ 0 h 6858000"/>
              <a:gd name="connsiteX2" fmla="*/ 6041721 w 6041721"/>
              <a:gd name="connsiteY2" fmla="*/ 2983005 h 6858000"/>
              <a:gd name="connsiteX3" fmla="*/ 6041721 w 6041721"/>
              <a:gd name="connsiteY3" fmla="*/ 6858000 h 6858000"/>
              <a:gd name="connsiteX4" fmla="*/ 0 w 604172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721" h="6858000">
                <a:moveTo>
                  <a:pt x="0" y="0"/>
                </a:moveTo>
                <a:lnTo>
                  <a:pt x="5242427" y="0"/>
                </a:lnTo>
                <a:lnTo>
                  <a:pt x="6041721" y="2983005"/>
                </a:lnTo>
                <a:lnTo>
                  <a:pt x="6041721" y="6858000"/>
                </a:lnTo>
                <a:lnTo>
                  <a:pt x="0" y="6858000"/>
                </a:lnTo>
                <a:close/>
              </a:path>
            </a:pathLst>
          </a:cu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36" name="Рисунок 35">
            <a:extLst>
              <a:ext uri="{FF2B5EF4-FFF2-40B4-BE49-F238E27FC236}">
                <a16:creationId xmlns:a16="http://schemas.microsoft.com/office/drawing/2014/main" id="{7BE944F8-01AE-460B-A690-9C930F9E873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877" t="2461" r="29128" b="2777"/>
          <a:stretch/>
        </p:blipFill>
        <p:spPr>
          <a:xfrm>
            <a:off x="4346618" y="-2089"/>
            <a:ext cx="4536000" cy="6860090"/>
          </a:xfrm>
        </p:spPr>
      </p:pic>
      <p:pic>
        <p:nvPicPr>
          <p:cNvPr id="22" name="Рисунок 21"/>
          <p:cNvPicPr>
            <a:picLocks noGrp="1" noChangeAspect="1"/>
          </p:cNvPicPr>
          <p:nvPr>
            <p:ph type="pic" sz="quarter" idx="12"/>
          </p:nvPr>
        </p:nvPicPr>
        <p:blipFill rotWithShape="1">
          <a:blip r:embed="rId4" cstate="hqprint">
            <a:extLst>
              <a:ext uri="{28A0092B-C50C-407E-A947-70E740481C1C}">
                <a14:useLocalDpi xmlns:a14="http://schemas.microsoft.com/office/drawing/2010/main"/>
              </a:ext>
            </a:extLst>
          </a:blip>
          <a:srcRect/>
          <a:stretch/>
        </p:blipFill>
        <p:spPr>
          <a:xfrm>
            <a:off x="-21956" y="4441"/>
            <a:ext cx="3422650" cy="6858000"/>
          </a:xfrm>
        </p:spPr>
      </p:pic>
      <p:pic>
        <p:nvPicPr>
          <p:cNvPr id="20" name="Рисунок 19">
            <a:extLst>
              <a:ext uri="{FF2B5EF4-FFF2-40B4-BE49-F238E27FC236}">
                <a16:creationId xmlns:a16="http://schemas.microsoft.com/office/drawing/2014/main" id="{B75C4DCD-3FDC-4FE4-835D-43FDC0A2BC7B}"/>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45761" t="6000" r="22908" b="18770"/>
          <a:stretch/>
        </p:blipFill>
        <p:spPr>
          <a:xfrm>
            <a:off x="1513062" y="-15240"/>
            <a:ext cx="4568237" cy="6858000"/>
          </a:xfrm>
        </p:spPr>
      </p:pic>
      <p:sp>
        <p:nvSpPr>
          <p:cNvPr id="19" name="Полилиния 18"/>
          <p:cNvSpPr/>
          <p:nvPr/>
        </p:nvSpPr>
        <p:spPr>
          <a:xfrm>
            <a:off x="-18841" y="2458066"/>
            <a:ext cx="8913603" cy="4399936"/>
          </a:xfrm>
          <a:custGeom>
            <a:avLst/>
            <a:gdLst>
              <a:gd name="connsiteX0" fmla="*/ 0 w 8913603"/>
              <a:gd name="connsiteY0" fmla="*/ 0 h 4399936"/>
              <a:gd name="connsiteX1" fmla="*/ 7734644 w 8913603"/>
              <a:gd name="connsiteY1" fmla="*/ 0 h 4399936"/>
              <a:gd name="connsiteX2" fmla="*/ 8913603 w 8913603"/>
              <a:gd name="connsiteY2" fmla="*/ 4399936 h 4399936"/>
              <a:gd name="connsiteX3" fmla="*/ 0 w 8913603"/>
              <a:gd name="connsiteY3" fmla="*/ 4399936 h 4399936"/>
            </a:gdLst>
            <a:ahLst/>
            <a:cxnLst>
              <a:cxn ang="0">
                <a:pos x="connsiteX0" y="connsiteY0"/>
              </a:cxn>
              <a:cxn ang="0">
                <a:pos x="connsiteX1" y="connsiteY1"/>
              </a:cxn>
              <a:cxn ang="0">
                <a:pos x="connsiteX2" y="connsiteY2"/>
              </a:cxn>
              <a:cxn ang="0">
                <a:pos x="connsiteX3" y="connsiteY3"/>
              </a:cxn>
            </a:cxnLst>
            <a:rect l="l" t="t" r="r" b="b"/>
            <a:pathLst>
              <a:path w="8913603" h="4399936">
                <a:moveTo>
                  <a:pt x="0" y="0"/>
                </a:moveTo>
                <a:lnTo>
                  <a:pt x="7734644" y="0"/>
                </a:lnTo>
                <a:lnTo>
                  <a:pt x="8913603" y="4399936"/>
                </a:lnTo>
                <a:lnTo>
                  <a:pt x="0" y="4399936"/>
                </a:lnTo>
                <a:close/>
              </a:path>
            </a:pathLst>
          </a:custGeom>
          <a:gradFill flip="none" rotWithShape="1">
            <a:gsLst>
              <a:gs pos="0">
                <a:schemeClr val="tx1">
                  <a:lumMod val="95000"/>
                  <a:lumOff val="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1" name="Полилиния 10"/>
          <p:cNvSpPr/>
          <p:nvPr/>
        </p:nvSpPr>
        <p:spPr>
          <a:xfrm rot="20700000">
            <a:off x="2347354" y="-147564"/>
            <a:ext cx="66948" cy="7135801"/>
          </a:xfrm>
          <a:custGeom>
            <a:avLst/>
            <a:gdLst>
              <a:gd name="connsiteX0" fmla="*/ 66948 w 66948"/>
              <a:gd name="connsiteY0" fmla="*/ 17938 h 7135801"/>
              <a:gd name="connsiteX1" fmla="*/ 66948 w 66948"/>
              <a:gd name="connsiteY1" fmla="*/ 7135801 h 7135801"/>
              <a:gd name="connsiteX2" fmla="*/ 0 w 66948"/>
              <a:gd name="connsiteY2" fmla="*/ 7117862 h 7135801"/>
              <a:gd name="connsiteX3" fmla="*/ 0 w 66948"/>
              <a:gd name="connsiteY3" fmla="*/ 0 h 7135801"/>
            </a:gdLst>
            <a:ahLst/>
            <a:cxnLst>
              <a:cxn ang="0">
                <a:pos x="connsiteX0" y="connsiteY0"/>
              </a:cxn>
              <a:cxn ang="0">
                <a:pos x="connsiteX1" y="connsiteY1"/>
              </a:cxn>
              <a:cxn ang="0">
                <a:pos x="connsiteX2" y="connsiteY2"/>
              </a:cxn>
              <a:cxn ang="0">
                <a:pos x="connsiteX3" y="connsiteY3"/>
              </a:cxn>
            </a:cxnLst>
            <a:rect l="l" t="t" r="r" b="b"/>
            <a:pathLst>
              <a:path w="66948" h="7135801">
                <a:moveTo>
                  <a:pt x="66948" y="17938"/>
                </a:moveTo>
                <a:lnTo>
                  <a:pt x="66948" y="7135801"/>
                </a:lnTo>
                <a:lnTo>
                  <a:pt x="0" y="71178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2" name="Полилиния 11"/>
          <p:cNvSpPr/>
          <p:nvPr/>
        </p:nvSpPr>
        <p:spPr>
          <a:xfrm rot="20700000">
            <a:off x="5190308" y="-129931"/>
            <a:ext cx="66948" cy="7117862"/>
          </a:xfrm>
          <a:custGeom>
            <a:avLst/>
            <a:gdLst>
              <a:gd name="connsiteX0" fmla="*/ 66948 w 66948"/>
              <a:gd name="connsiteY0" fmla="*/ 17938 h 7117862"/>
              <a:gd name="connsiteX1" fmla="*/ 66947 w 66948"/>
              <a:gd name="connsiteY1" fmla="*/ 7117862 h 7117862"/>
              <a:gd name="connsiteX2" fmla="*/ 1 w 66948"/>
              <a:gd name="connsiteY2" fmla="*/ 7099924 h 7117862"/>
              <a:gd name="connsiteX3" fmla="*/ 0 w 66948"/>
              <a:gd name="connsiteY3" fmla="*/ 0 h 7117862"/>
            </a:gdLst>
            <a:ahLst/>
            <a:cxnLst>
              <a:cxn ang="0">
                <a:pos x="connsiteX0" y="connsiteY0"/>
              </a:cxn>
              <a:cxn ang="0">
                <a:pos x="connsiteX1" y="connsiteY1"/>
              </a:cxn>
              <a:cxn ang="0">
                <a:pos x="connsiteX2" y="connsiteY2"/>
              </a:cxn>
              <a:cxn ang="0">
                <a:pos x="connsiteX3" y="connsiteY3"/>
              </a:cxn>
            </a:cxnLst>
            <a:rect l="l" t="t" r="r" b="b"/>
            <a:pathLst>
              <a:path w="66948" h="7117862">
                <a:moveTo>
                  <a:pt x="66948" y="17938"/>
                </a:moveTo>
                <a:lnTo>
                  <a:pt x="66947" y="7117862"/>
                </a:lnTo>
                <a:lnTo>
                  <a:pt x="1" y="709992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4" name="Полилиния 13"/>
          <p:cNvSpPr/>
          <p:nvPr/>
        </p:nvSpPr>
        <p:spPr>
          <a:xfrm rot="20700000">
            <a:off x="7944020" y="-130117"/>
            <a:ext cx="66948" cy="7128720"/>
          </a:xfrm>
          <a:custGeom>
            <a:avLst/>
            <a:gdLst>
              <a:gd name="connsiteX0" fmla="*/ 0 w 66948"/>
              <a:gd name="connsiteY0" fmla="*/ 0 h 7128720"/>
              <a:gd name="connsiteX1" fmla="*/ 66948 w 66948"/>
              <a:gd name="connsiteY1" fmla="*/ 17939 h 7128720"/>
              <a:gd name="connsiteX2" fmla="*/ 66948 w 66948"/>
              <a:gd name="connsiteY2" fmla="*/ 7128720 h 7128720"/>
              <a:gd name="connsiteX3" fmla="*/ 0 w 66948"/>
              <a:gd name="connsiteY3" fmla="*/ 7110781 h 7128720"/>
            </a:gdLst>
            <a:ahLst/>
            <a:cxnLst>
              <a:cxn ang="0">
                <a:pos x="connsiteX0" y="connsiteY0"/>
              </a:cxn>
              <a:cxn ang="0">
                <a:pos x="connsiteX1" y="connsiteY1"/>
              </a:cxn>
              <a:cxn ang="0">
                <a:pos x="connsiteX2" y="connsiteY2"/>
              </a:cxn>
              <a:cxn ang="0">
                <a:pos x="connsiteX3" y="connsiteY3"/>
              </a:cxn>
            </a:cxnLst>
            <a:rect l="l" t="t" r="r" b="b"/>
            <a:pathLst>
              <a:path w="66948" h="7128720">
                <a:moveTo>
                  <a:pt x="0" y="0"/>
                </a:moveTo>
                <a:lnTo>
                  <a:pt x="66948" y="17939"/>
                </a:lnTo>
                <a:lnTo>
                  <a:pt x="66948" y="7128720"/>
                </a:lnTo>
                <a:lnTo>
                  <a:pt x="0" y="71107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9" name="Группа 28"/>
          <p:cNvGrpSpPr/>
          <p:nvPr/>
        </p:nvGrpSpPr>
        <p:grpSpPr>
          <a:xfrm>
            <a:off x="438449" y="4740699"/>
            <a:ext cx="2040331" cy="1470803"/>
            <a:chOff x="5121271" y="4653321"/>
            <a:chExt cx="2040331" cy="1470803"/>
          </a:xfrm>
        </p:grpSpPr>
        <p:sp>
          <p:nvSpPr>
            <p:cNvPr id="30" name="Прямоугольник 29"/>
            <p:cNvSpPr/>
            <p:nvPr/>
          </p:nvSpPr>
          <p:spPr>
            <a:xfrm>
              <a:off x="5392117" y="4653321"/>
              <a:ext cx="1543591" cy="523220"/>
            </a:xfrm>
            <a:prstGeom prst="rect">
              <a:avLst/>
            </a:prstGeom>
          </p:spPr>
          <p:txBody>
            <a:bodyPr wrap="square">
              <a:spAutoFit/>
            </a:bodyPr>
            <a:lstStyle/>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COMPLETE PRODUCTION</a:t>
              </a:r>
              <a:endParaRPr lang="en-US" sz="14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31" name="Прямоугольник 30"/>
            <p:cNvSpPr/>
            <p:nvPr/>
          </p:nvSpPr>
          <p:spPr>
            <a:xfrm>
              <a:off x="5121271" y="5193869"/>
              <a:ext cx="2040331" cy="930255"/>
            </a:xfrm>
            <a:prstGeom prst="rect">
              <a:avLst/>
            </a:prstGeom>
          </p:spPr>
          <p:txBody>
            <a:bodyPr wrap="square">
              <a:spAutoFit/>
            </a:bodyPr>
            <a:lstStyle/>
            <a:p>
              <a:pPr algn="ctr">
                <a:lnSpc>
                  <a:spcPct val="110000"/>
                </a:lnSpc>
                <a:buClr>
                  <a:schemeClr val="dk1"/>
                </a:buClr>
                <a:buSzPct val="25000"/>
              </a:pP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95%</a:t>
              </a:r>
              <a:r>
                <a:rPr lang="ru-RU"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of the components for our</a:t>
              </a:r>
            </a:p>
            <a:p>
              <a:pPr algn="ctr">
                <a:lnSpc>
                  <a:spcPct val="110000"/>
                </a:lnSpc>
                <a:buClr>
                  <a:schemeClr val="dk1"/>
                </a:buClr>
                <a:buSzPct val="25000"/>
              </a:pP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games are manufactured locally</a:t>
              </a:r>
            </a:p>
            <a:p>
              <a:pPr algn="ctr">
                <a:lnSpc>
                  <a:spcPct val="110000"/>
                </a:lnSpc>
                <a:buClr>
                  <a:schemeClr val="dk1"/>
                </a:buClr>
                <a:buSzPct val="25000"/>
              </a:pP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(in the Moscow and </a:t>
              </a:r>
              <a:r>
                <a:rPr lang="en-US" sz="1000" dirty="0" err="1">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Tver</a:t>
              </a: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 regions),</a:t>
              </a:r>
            </a:p>
            <a:p>
              <a:pPr algn="ctr">
                <a:lnSpc>
                  <a:spcPct val="110000"/>
                </a:lnSpc>
                <a:buClr>
                  <a:schemeClr val="dk1"/>
                </a:buClr>
                <a:buSzPct val="25000"/>
              </a:pP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the rest is provided by our</a:t>
              </a:r>
            </a:p>
            <a:p>
              <a:pPr algn="ctr">
                <a:lnSpc>
                  <a:spcPct val="110000"/>
                </a:lnSpc>
                <a:buClr>
                  <a:schemeClr val="dk1"/>
                </a:buClr>
                <a:buSzPct val="25000"/>
              </a:pP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European suppliers</a:t>
              </a:r>
              <a:endParaRPr lang="ru-RU"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endParaRPr>
            </a:p>
          </p:txBody>
        </p:sp>
      </p:grpSp>
      <p:sp>
        <p:nvSpPr>
          <p:cNvPr id="34" name="Shape 90">
            <a:extLst>
              <a:ext uri="{FF2B5EF4-FFF2-40B4-BE49-F238E27FC236}">
                <a16:creationId xmlns:a16="http://schemas.microsoft.com/office/drawing/2014/main" id="{CB7B411C-7904-4A21-B23C-1787508C2975}"/>
              </a:ext>
            </a:extLst>
          </p:cNvPr>
          <p:cNvSpPr txBox="1"/>
          <p:nvPr/>
        </p:nvSpPr>
        <p:spPr>
          <a:xfrm>
            <a:off x="7884242" y="941531"/>
            <a:ext cx="3642937" cy="600156"/>
          </a:xfrm>
          <a:prstGeom prst="rect">
            <a:avLst/>
          </a:prstGeom>
          <a:noFill/>
          <a:ln>
            <a:noFill/>
          </a:ln>
        </p:spPr>
        <p:txBody>
          <a:bodyPr wrap="square" lIns="45725" tIns="22856" rIns="45725" bIns="22856" anchor="ctr" anchorCtr="0">
            <a:spAutoFit/>
          </a:bodyPr>
          <a:lstStyle/>
          <a:p>
            <a:r>
              <a:rPr lang="en-GB" sz="3600" dirty="0">
                <a:solidFill>
                  <a:schemeClr val="tx1">
                    <a:lumMod val="95000"/>
                    <a:lumOff val="5000"/>
                  </a:schemeClr>
                </a:solidFill>
                <a:latin typeface="Camper Sans 2" pitchFamily="50" charset="-52"/>
                <a:sym typeface="Montserrat"/>
              </a:rPr>
              <a:t>MANUFACTURING</a:t>
            </a:r>
            <a:endParaRPr lang="en-US" sz="3600" dirty="0">
              <a:solidFill>
                <a:schemeClr val="tx1">
                  <a:lumMod val="95000"/>
                  <a:lumOff val="5000"/>
                </a:schemeClr>
              </a:solidFill>
              <a:latin typeface="Camper Sans 2" pitchFamily="50" charset="-52"/>
              <a:ea typeface="Montserrat"/>
              <a:cs typeface="Montserrat"/>
              <a:sym typeface="Montserrat"/>
            </a:endParaRPr>
          </a:p>
        </p:txBody>
      </p:sp>
      <p:sp>
        <p:nvSpPr>
          <p:cNvPr id="35" name="Прямоугольник 34"/>
          <p:cNvSpPr/>
          <p:nvPr/>
        </p:nvSpPr>
        <p:spPr>
          <a:xfrm>
            <a:off x="7831294" y="531703"/>
            <a:ext cx="3029932" cy="646331"/>
          </a:xfrm>
          <a:prstGeom prst="rect">
            <a:avLst/>
          </a:prstGeom>
        </p:spPr>
        <p:txBody>
          <a:bodyPr wrap="none">
            <a:spAutoFit/>
          </a:bodyPr>
          <a:lstStyle/>
          <a:p>
            <a:r>
              <a:rPr lang="en-GB" sz="3600" dirty="0">
                <a:solidFill>
                  <a:srgbClr val="EB5A23"/>
                </a:solidFill>
                <a:latin typeface="Camper Sans 2" pitchFamily="50" charset="-52"/>
                <a:sym typeface="Montserrat"/>
              </a:rPr>
              <a:t>BOARD GAMES</a:t>
            </a:r>
            <a:endParaRPr lang="en-US" sz="3600" dirty="0">
              <a:solidFill>
                <a:srgbClr val="EB5A23"/>
              </a:solidFill>
              <a:latin typeface="Camper Sans 2" pitchFamily="50" charset="-52"/>
              <a:ea typeface="Montserrat"/>
              <a:cs typeface="Montserrat"/>
              <a:sym typeface="Montserrat"/>
            </a:endParaRPr>
          </a:p>
        </p:txBody>
      </p:sp>
      <p:sp>
        <p:nvSpPr>
          <p:cNvPr id="51" name="Freeform 5"/>
          <p:cNvSpPr>
            <a:spLocks/>
          </p:cNvSpPr>
          <p:nvPr/>
        </p:nvSpPr>
        <p:spPr bwMode="auto">
          <a:xfrm>
            <a:off x="11226449" y="584200"/>
            <a:ext cx="635169" cy="541338"/>
          </a:xfrm>
          <a:custGeom>
            <a:avLst/>
            <a:gdLst>
              <a:gd name="T0" fmla="*/ 66 w 264"/>
              <a:gd name="T1" fmla="*/ 225 h 225"/>
              <a:gd name="T2" fmla="*/ 199 w 264"/>
              <a:gd name="T3" fmla="*/ 225 h 225"/>
              <a:gd name="T4" fmla="*/ 264 w 264"/>
              <a:gd name="T5" fmla="*/ 113 h 225"/>
              <a:gd name="T6" fmla="*/ 199 w 264"/>
              <a:gd name="T7" fmla="*/ 0 h 225"/>
              <a:gd name="T8" fmla="*/ 66 w 264"/>
              <a:gd name="T9" fmla="*/ 0 h 225"/>
              <a:gd name="T10" fmla="*/ 0 w 264"/>
              <a:gd name="T11" fmla="*/ 113 h 225"/>
              <a:gd name="T12" fmla="*/ 66 w 264"/>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64" h="225">
                <a:moveTo>
                  <a:pt x="66" y="225"/>
                </a:moveTo>
                <a:lnTo>
                  <a:pt x="199" y="225"/>
                </a:lnTo>
                <a:lnTo>
                  <a:pt x="264" y="113"/>
                </a:lnTo>
                <a:lnTo>
                  <a:pt x="199" y="0"/>
                </a:lnTo>
                <a:lnTo>
                  <a:pt x="66" y="0"/>
                </a:lnTo>
                <a:lnTo>
                  <a:pt x="0" y="113"/>
                </a:lnTo>
                <a:lnTo>
                  <a:pt x="66" y="225"/>
                </a:lnTo>
                <a:close/>
              </a:path>
            </a:pathLst>
          </a:custGeom>
          <a:solidFill>
            <a:srgbClr val="EB5A23"/>
          </a:solidFill>
          <a:ln>
            <a:noFill/>
          </a:ln>
        </p:spPr>
        <p:txBody>
          <a:bodyPr vert="horz" wrap="square" lIns="91440" tIns="45720" rIns="91440" bIns="45720" numCol="1" anchor="t" anchorCtr="0" compatLnSpc="1">
            <a:prstTxWarp prst="textNoShape">
              <a:avLst/>
            </a:prstTxWarp>
          </a:bodyPr>
          <a:lstStyle/>
          <a:p>
            <a:endParaRPr lang="ru-RU"/>
          </a:p>
        </p:txBody>
      </p:sp>
      <p:sp>
        <p:nvSpPr>
          <p:cNvPr id="50" name="AutoShape 6">
            <a:extLst>
              <a:ext uri="{FF2B5EF4-FFF2-40B4-BE49-F238E27FC236}">
                <a16:creationId xmlns:a16="http://schemas.microsoft.com/office/drawing/2014/main" id="{57482E2A-C1DE-4A87-AE38-AD4BA68E7D82}"/>
              </a:ext>
            </a:extLst>
          </p:cNvPr>
          <p:cNvSpPr>
            <a:spLocks/>
          </p:cNvSpPr>
          <p:nvPr/>
        </p:nvSpPr>
        <p:spPr bwMode="auto">
          <a:xfrm>
            <a:off x="8145864" y="2017089"/>
            <a:ext cx="3119694" cy="559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t">
            <a:spAutoFit/>
          </a:bodyPr>
          <a:lstStyle/>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We produce games at our own facilities with a complete production cycle according to the international quality standards</a:t>
            </a:r>
          </a:p>
        </p:txBody>
      </p:sp>
      <p:grpSp>
        <p:nvGrpSpPr>
          <p:cNvPr id="67" name="Группа 66"/>
          <p:cNvGrpSpPr/>
          <p:nvPr/>
        </p:nvGrpSpPr>
        <p:grpSpPr>
          <a:xfrm>
            <a:off x="3343315" y="4740699"/>
            <a:ext cx="2215602" cy="1470803"/>
            <a:chOff x="5089219" y="4653321"/>
            <a:chExt cx="2215602" cy="1470803"/>
          </a:xfrm>
        </p:grpSpPr>
        <p:sp>
          <p:nvSpPr>
            <p:cNvPr id="68" name="Прямоугольник 67"/>
            <p:cNvSpPr/>
            <p:nvPr/>
          </p:nvSpPr>
          <p:spPr>
            <a:xfrm>
              <a:off x="5352389" y="4653321"/>
              <a:ext cx="1653495" cy="523220"/>
            </a:xfrm>
            <a:prstGeom prst="rect">
              <a:avLst/>
            </a:prstGeom>
          </p:spPr>
          <p:txBody>
            <a:bodyPr wrap="square">
              <a:spAutoFit/>
            </a:bodyPr>
            <a:lstStyle/>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HIGH</a:t>
              </a:r>
              <a:r>
                <a:rPr lang="ru-RU" sz="1400" b="1" dirty="0">
                  <a:solidFill>
                    <a:schemeClr val="bg1"/>
                  </a:solidFill>
                  <a:latin typeface="Calibri" panose="020F0502020204030204" pitchFamily="34" charset="0"/>
                  <a:ea typeface="Montserrat"/>
                  <a:cs typeface="Calibri" panose="020F0502020204030204" pitchFamily="34" charset="0"/>
                  <a:sym typeface="Montserrat"/>
                </a:rPr>
                <a:t>-</a:t>
              </a:r>
              <a:r>
                <a:rPr lang="en-GB" sz="1400" b="1" dirty="0">
                  <a:solidFill>
                    <a:schemeClr val="bg1"/>
                  </a:solidFill>
                  <a:latin typeface="Calibri" panose="020F0502020204030204" pitchFamily="34" charset="0"/>
                  <a:ea typeface="Montserrat"/>
                  <a:cs typeface="Calibri" panose="020F0502020204030204" pitchFamily="34" charset="0"/>
                  <a:sym typeface="Montserrat"/>
                </a:rPr>
                <a:t>QUALITY</a:t>
              </a:r>
            </a:p>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PRINTING</a:t>
              </a:r>
              <a:endParaRPr lang="en-US" sz="14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69" name="Прямоугольник 68"/>
            <p:cNvSpPr/>
            <p:nvPr/>
          </p:nvSpPr>
          <p:spPr>
            <a:xfrm>
              <a:off x="5089219" y="5193869"/>
              <a:ext cx="2215602" cy="930255"/>
            </a:xfrm>
            <a:prstGeom prst="rect">
              <a:avLst/>
            </a:prstGeom>
          </p:spPr>
          <p:txBody>
            <a:bodyPr wrap="square">
              <a:spAutoFit/>
            </a:bodyPr>
            <a:lstStyle/>
            <a:p>
              <a:pPr algn="ctr">
                <a:lnSpc>
                  <a:spcPct val="110000"/>
                </a:lnSpc>
                <a:buClr>
                  <a:schemeClr val="dk1"/>
                </a:buClr>
                <a:buSzPct val="25000"/>
              </a:pP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The publishing group controls</a:t>
              </a:r>
            </a:p>
            <a:p>
              <a:pPr algn="ctr">
                <a:lnSpc>
                  <a:spcPct val="110000"/>
                </a:lnSpc>
                <a:buClr>
                  <a:schemeClr val="dk1"/>
                </a:buClr>
                <a:buSzPct val="25000"/>
              </a:pP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production and final assembling, while</a:t>
              </a:r>
            </a:p>
            <a:p>
              <a:pPr algn="ctr">
                <a:lnSpc>
                  <a:spcPct val="110000"/>
                </a:lnSpc>
                <a:buClr>
                  <a:schemeClr val="dk1"/>
                </a:buClr>
                <a:buSzPct val="25000"/>
              </a:pP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all of the components are</a:t>
              </a:r>
            </a:p>
            <a:p>
              <a:pPr algn="ctr">
                <a:lnSpc>
                  <a:spcPct val="110000"/>
                </a:lnSpc>
                <a:buClr>
                  <a:schemeClr val="dk1"/>
                </a:buClr>
                <a:buSzPct val="25000"/>
              </a:pP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manufactured according to the</a:t>
              </a:r>
            </a:p>
            <a:p>
              <a:pPr algn="ctr">
                <a:lnSpc>
                  <a:spcPct val="110000"/>
                </a:lnSpc>
                <a:buClr>
                  <a:schemeClr val="dk1"/>
                </a:buClr>
                <a:buSzPct val="25000"/>
              </a:pP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international quality standards</a:t>
              </a:r>
              <a:endPar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70" name="Группа 69"/>
          <p:cNvGrpSpPr/>
          <p:nvPr/>
        </p:nvGrpSpPr>
        <p:grpSpPr>
          <a:xfrm>
            <a:off x="6104201" y="4740699"/>
            <a:ext cx="2256204" cy="1107242"/>
            <a:chOff x="5135617" y="4653321"/>
            <a:chExt cx="2256204" cy="1107242"/>
          </a:xfrm>
        </p:grpSpPr>
        <p:sp>
          <p:nvSpPr>
            <p:cNvPr id="71" name="Прямоугольник 70"/>
            <p:cNvSpPr/>
            <p:nvPr/>
          </p:nvSpPr>
          <p:spPr>
            <a:xfrm>
              <a:off x="5352389" y="4653321"/>
              <a:ext cx="1653495" cy="523220"/>
            </a:xfrm>
            <a:prstGeom prst="rect">
              <a:avLst/>
            </a:prstGeom>
          </p:spPr>
          <p:txBody>
            <a:bodyPr wrap="square">
              <a:spAutoFit/>
            </a:bodyPr>
            <a:lstStyle/>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COMPLIANCE</a:t>
              </a:r>
            </a:p>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CERTIFICATES</a:t>
              </a:r>
              <a:endParaRPr lang="en-US" sz="14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72" name="Прямоугольник 71"/>
            <p:cNvSpPr/>
            <p:nvPr/>
          </p:nvSpPr>
          <p:spPr>
            <a:xfrm>
              <a:off x="5135617" y="5193869"/>
              <a:ext cx="2256204" cy="566694"/>
            </a:xfrm>
            <a:prstGeom prst="rect">
              <a:avLst/>
            </a:prstGeom>
          </p:spPr>
          <p:txBody>
            <a:bodyPr wrap="square">
              <a:spAutoFit/>
            </a:bodyPr>
            <a:lstStyle/>
            <a:p>
              <a:pPr algn="ctr">
                <a:lnSpc>
                  <a:spcPct val="110000"/>
                </a:lnSpc>
                <a:buClr>
                  <a:schemeClr val="dk1"/>
                </a:buClr>
                <a:buSzPct val="25000"/>
              </a:pPr>
              <a:r>
                <a:rPr lang="en-US" sz="950" dirty="0">
                  <a:solidFill>
                    <a:schemeClr val="bg1"/>
                  </a:solidFill>
                </a:rPr>
                <a:t>All board games are certified</a:t>
              </a:r>
            </a:p>
            <a:p>
              <a:pPr algn="ctr">
                <a:lnSpc>
                  <a:spcPct val="110000"/>
                </a:lnSpc>
                <a:buClr>
                  <a:schemeClr val="dk1"/>
                </a:buClr>
                <a:buSzPct val="25000"/>
              </a:pPr>
              <a:r>
                <a:rPr lang="en-US" sz="950" dirty="0">
                  <a:solidFill>
                    <a:schemeClr val="bg1"/>
                  </a:solidFill>
                </a:rPr>
                <a:t>and tested in accordance with</a:t>
              </a:r>
            </a:p>
            <a:p>
              <a:pPr algn="ctr">
                <a:lnSpc>
                  <a:spcPct val="110000"/>
                </a:lnSpc>
                <a:buClr>
                  <a:schemeClr val="dk1"/>
                </a:buClr>
                <a:buSzPct val="25000"/>
              </a:pPr>
              <a:r>
                <a:rPr lang="en-US" sz="950" dirty="0">
                  <a:solidFill>
                    <a:schemeClr val="bg1"/>
                  </a:solidFill>
                </a:rPr>
                <a:t>the state requirements</a:t>
              </a:r>
              <a:endParaRPr lang="ru-RU" sz="95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grpSp>
      <p:sp>
        <p:nvSpPr>
          <p:cNvPr id="2" name="Прямоугольник 1"/>
          <p:cNvSpPr/>
          <p:nvPr/>
        </p:nvSpPr>
        <p:spPr>
          <a:xfrm>
            <a:off x="8148985" y="2954607"/>
            <a:ext cx="2679901" cy="307777"/>
          </a:xfrm>
          <a:prstGeom prst="rect">
            <a:avLst/>
          </a:prstGeom>
        </p:spPr>
        <p:txBody>
          <a:bodyPr wrap="none">
            <a:spAutoFit/>
          </a:bodyPr>
          <a:lstStyle/>
          <a:p>
            <a:pPr marL="285750" lvl="0" indent="-285750">
              <a:buClr>
                <a:srgbClr val="EB5A23"/>
              </a:buClr>
              <a:buSzPct val="100000"/>
              <a:buFont typeface="Arial" panose="020B0604020202020204" pitchFamily="34" charset="0"/>
              <a:buChar char="•"/>
            </a:pPr>
            <a:r>
              <a:rPr lang="en-GB" sz="1400" b="1" dirty="0">
                <a:solidFill>
                  <a:srgbClr val="EB5A23"/>
                </a:solidFill>
                <a:latin typeface="Calibri" panose="020F0502020204030204" pitchFamily="34" charset="0"/>
                <a:ea typeface="Arial"/>
                <a:cs typeface="Calibri" panose="020F0502020204030204" pitchFamily="34" charset="0"/>
                <a:sym typeface="Arial"/>
              </a:rPr>
              <a:t>HIGH QUALITY COMPONENTS</a:t>
            </a:r>
            <a:endParaRPr lang="ru-RU" sz="1400" b="1" dirty="0">
              <a:solidFill>
                <a:srgbClr val="EB5A23"/>
              </a:solidFill>
              <a:latin typeface="Calibri" panose="020F0502020204030204" pitchFamily="34" charset="0"/>
              <a:cs typeface="Calibri" panose="020F0502020204030204" pitchFamily="34" charset="0"/>
            </a:endParaRPr>
          </a:p>
        </p:txBody>
      </p:sp>
      <p:sp>
        <p:nvSpPr>
          <p:cNvPr id="38" name="Прямоугольник 37"/>
          <p:cNvSpPr/>
          <p:nvPr/>
        </p:nvSpPr>
        <p:spPr>
          <a:xfrm>
            <a:off x="8249528" y="3375105"/>
            <a:ext cx="2612959" cy="523220"/>
          </a:xfrm>
          <a:prstGeom prst="rect">
            <a:avLst/>
          </a:prstGeom>
        </p:spPr>
        <p:txBody>
          <a:bodyPr wrap="none">
            <a:spAutoFit/>
          </a:bodyPr>
          <a:lstStyle/>
          <a:p>
            <a:pPr marL="285750" lvl="0" indent="-285750">
              <a:buClr>
                <a:srgbClr val="EB5A23"/>
              </a:buClr>
              <a:buSzPct val="100000"/>
              <a:buFont typeface="Arial" panose="020B0604020202020204" pitchFamily="34" charset="0"/>
              <a:buChar char="•"/>
            </a:pPr>
            <a:r>
              <a:rPr lang="en-US" sz="1400" b="1" dirty="0">
                <a:solidFill>
                  <a:srgbClr val="EB5A23"/>
                </a:solidFill>
                <a:latin typeface="Calibri" panose="020F0502020204030204" pitchFamily="34" charset="0"/>
                <a:ea typeface="Arial"/>
                <a:cs typeface="Calibri" panose="020F0502020204030204" pitchFamily="34" charset="0"/>
                <a:sym typeface="Arial"/>
              </a:rPr>
              <a:t>AUTOMATED DECK AND BO</a:t>
            </a:r>
            <a:r>
              <a:rPr lang="en-GB" sz="1400" b="1" dirty="0">
                <a:solidFill>
                  <a:srgbClr val="EB5A23"/>
                </a:solidFill>
                <a:latin typeface="Calibri" panose="020F0502020204030204" pitchFamily="34" charset="0"/>
                <a:ea typeface="Arial"/>
                <a:cs typeface="Calibri" panose="020F0502020204030204" pitchFamily="34" charset="0"/>
                <a:sym typeface="Arial"/>
              </a:rPr>
              <a:t>X</a:t>
            </a:r>
            <a:br>
              <a:rPr lang="en-GB" sz="1400" b="1" dirty="0">
                <a:solidFill>
                  <a:srgbClr val="EB5A23"/>
                </a:solidFill>
                <a:latin typeface="Calibri" panose="020F0502020204030204" pitchFamily="34" charset="0"/>
                <a:ea typeface="Arial"/>
                <a:cs typeface="Calibri" panose="020F0502020204030204" pitchFamily="34" charset="0"/>
                <a:sym typeface="Arial"/>
              </a:rPr>
            </a:br>
            <a:r>
              <a:rPr lang="en-US" sz="1400" b="1" dirty="0">
                <a:solidFill>
                  <a:srgbClr val="EB5A23"/>
                </a:solidFill>
                <a:latin typeface="Calibri" panose="020F0502020204030204" pitchFamily="34" charset="0"/>
                <a:ea typeface="Arial"/>
                <a:cs typeface="Calibri" panose="020F0502020204030204" pitchFamily="34" charset="0"/>
                <a:sym typeface="Arial"/>
              </a:rPr>
              <a:t>ASSEMBLING LINES</a:t>
            </a:r>
            <a:endParaRPr lang="ru-RU" sz="1400" b="1" dirty="0">
              <a:solidFill>
                <a:srgbClr val="EB5A23"/>
              </a:solidFill>
              <a:latin typeface="Calibri" panose="020F0502020204030204" pitchFamily="34" charset="0"/>
              <a:cs typeface="Calibri" panose="020F0502020204030204" pitchFamily="34" charset="0"/>
            </a:endParaRPr>
          </a:p>
        </p:txBody>
      </p:sp>
      <p:sp>
        <p:nvSpPr>
          <p:cNvPr id="39" name="Прямоугольник 38"/>
          <p:cNvSpPr/>
          <p:nvPr/>
        </p:nvSpPr>
        <p:spPr>
          <a:xfrm>
            <a:off x="8424787" y="4011047"/>
            <a:ext cx="3404847" cy="523220"/>
          </a:xfrm>
          <a:prstGeom prst="rect">
            <a:avLst/>
          </a:prstGeom>
        </p:spPr>
        <p:txBody>
          <a:bodyPr wrap="square">
            <a:spAutoFit/>
          </a:bodyPr>
          <a:lstStyle/>
          <a:p>
            <a:pPr marL="285750" lvl="0" indent="-285750">
              <a:buClr>
                <a:srgbClr val="EB5A23"/>
              </a:buClr>
              <a:buSzPct val="100000"/>
              <a:buFont typeface="Arial" panose="020B0604020202020204" pitchFamily="34" charset="0"/>
              <a:buChar char="•"/>
            </a:pPr>
            <a:r>
              <a:rPr lang="en-US" sz="1400" b="1" dirty="0">
                <a:solidFill>
                  <a:srgbClr val="EB5A23"/>
                </a:solidFill>
                <a:latin typeface="Calibri" panose="020F0502020204030204" pitchFamily="34" charset="0"/>
                <a:ea typeface="Arial"/>
                <a:cs typeface="Calibri" panose="020F0502020204030204" pitchFamily="34" charset="0"/>
                <a:sym typeface="Arial"/>
              </a:rPr>
              <a:t>INTERNATIONAL PRINT RUNS </a:t>
            </a:r>
            <a:br>
              <a:rPr lang="en-US" sz="1400" b="1" dirty="0">
                <a:solidFill>
                  <a:srgbClr val="EB5A23"/>
                </a:solidFill>
                <a:latin typeface="Calibri" panose="020F0502020204030204" pitchFamily="34" charset="0"/>
                <a:ea typeface="Arial"/>
                <a:cs typeface="Calibri" panose="020F0502020204030204" pitchFamily="34" charset="0"/>
                <a:sym typeface="Arial"/>
              </a:rPr>
            </a:br>
            <a:r>
              <a:rPr lang="en-US" sz="1400" b="1" dirty="0">
                <a:solidFill>
                  <a:srgbClr val="EB5A23"/>
                </a:solidFill>
                <a:latin typeface="Calibri" panose="020F0502020204030204" pitchFamily="34" charset="0"/>
                <a:ea typeface="Arial"/>
                <a:cs typeface="Calibri" panose="020F0502020204030204" pitchFamily="34" charset="0"/>
                <a:sym typeface="Arial"/>
              </a:rPr>
              <a:t>FOR OUR GLOBAL PARTNERS</a:t>
            </a:r>
            <a:endParaRPr lang="ru-RU" sz="1400" b="1" dirty="0">
              <a:solidFill>
                <a:srgbClr val="EB5A23"/>
              </a:solidFill>
              <a:latin typeface="Calibri" panose="020F0502020204030204" pitchFamily="34" charset="0"/>
              <a:cs typeface="Calibri" panose="020F0502020204030204" pitchFamily="34" charset="0"/>
            </a:endParaRPr>
          </a:p>
        </p:txBody>
      </p:sp>
      <p:sp>
        <p:nvSpPr>
          <p:cNvPr id="37" name="Прямоугольник 36"/>
          <p:cNvSpPr/>
          <p:nvPr/>
        </p:nvSpPr>
        <p:spPr>
          <a:xfrm>
            <a:off x="11392378" y="6045350"/>
            <a:ext cx="340158" cy="461665"/>
          </a:xfrm>
          <a:prstGeom prst="rect">
            <a:avLst/>
          </a:prstGeom>
        </p:spPr>
        <p:txBody>
          <a:bodyPr wrap="none">
            <a:spAutoFit/>
          </a:bodyPr>
          <a:lstStyle/>
          <a:p>
            <a:r>
              <a:rPr lang="ru-RU" sz="2400" dirty="0">
                <a:solidFill>
                  <a:schemeClr val="tx1">
                    <a:lumMod val="95000"/>
                    <a:lumOff val="5000"/>
                  </a:schemeClr>
                </a:solidFill>
                <a:sym typeface="Montserrat"/>
              </a:rPr>
              <a:t>6</a:t>
            </a:r>
            <a:endParaRPr lang="ru-RU" sz="2400" dirty="0">
              <a:solidFill>
                <a:schemeClr val="tx1">
                  <a:lumMod val="95000"/>
                  <a:lumOff val="5000"/>
                </a:schemeClr>
              </a:solidFill>
            </a:endParaRPr>
          </a:p>
        </p:txBody>
      </p:sp>
    </p:spTree>
    <p:extLst>
      <p:ext uri="{BB962C8B-B14F-4D97-AF65-F5344CB8AC3E}">
        <p14:creationId xmlns:p14="http://schemas.microsoft.com/office/powerpoint/2010/main" val="2162844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Рисунок 40">
            <a:extLst>
              <a:ext uri="{FF2B5EF4-FFF2-40B4-BE49-F238E27FC236}">
                <a16:creationId xmlns:a16="http://schemas.microsoft.com/office/drawing/2014/main" id="{9798CFEF-08C0-4A29-95E5-0CC583A79F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97" y="-10863"/>
            <a:ext cx="5587075" cy="6858000"/>
          </a:xfrm>
          <a:prstGeom prst="rect">
            <a:avLst/>
          </a:prstGeom>
        </p:spPr>
      </p:pic>
      <p:pic>
        <p:nvPicPr>
          <p:cNvPr id="5" name="Рисунок 4"/>
          <p:cNvPicPr>
            <a:picLocks noGrp="1" noChangeAspect="1"/>
          </p:cNvPicPr>
          <p:nvPr>
            <p:ph type="pic" sz="quarter" idx="11"/>
          </p:nvPr>
        </p:nvPicPr>
        <p:blipFill rotWithShape="1">
          <a:blip r:embed="rId4" cstate="hqprint">
            <a:extLst>
              <a:ext uri="{28A0092B-C50C-407E-A947-70E740481C1C}">
                <a14:useLocalDpi xmlns:a14="http://schemas.microsoft.com/office/drawing/2010/main"/>
              </a:ext>
            </a:extLst>
          </a:blip>
          <a:srcRect/>
          <a:stretch/>
        </p:blipFill>
        <p:spPr/>
      </p:pic>
      <p:sp>
        <p:nvSpPr>
          <p:cNvPr id="34" name="Прямоугольник 33"/>
          <p:cNvSpPr/>
          <p:nvPr/>
        </p:nvSpPr>
        <p:spPr>
          <a:xfrm rot="5400000">
            <a:off x="4278085" y="-1055915"/>
            <a:ext cx="3635827" cy="12192005"/>
          </a:xfrm>
          <a:prstGeom prst="rect">
            <a:avLst/>
          </a:prstGeom>
          <a:gradFill flip="none" rotWithShape="1">
            <a:gsLst>
              <a:gs pos="91000">
                <a:srgbClr val="0D0D0D">
                  <a:alpha val="44000"/>
                </a:srgbClr>
              </a:gs>
              <a:gs pos="0">
                <a:schemeClr val="tx1">
                  <a:lumMod val="95000"/>
                  <a:lumOff val="5000"/>
                </a:schemeClr>
              </a:gs>
              <a:gs pos="100000">
                <a:schemeClr val="tx1">
                  <a:lumMod val="95000"/>
                  <a:lumOff val="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p:nvSpPr>
        <p:spPr>
          <a:xfrm>
            <a:off x="2728472" y="-12288"/>
            <a:ext cx="6306693" cy="6870288"/>
          </a:xfrm>
          <a:custGeom>
            <a:avLst/>
            <a:gdLst>
              <a:gd name="connsiteX0" fmla="*/ 0 w 6229699"/>
              <a:gd name="connsiteY0" fmla="*/ 0 h 6858001"/>
              <a:gd name="connsiteX1" fmla="*/ 4392103 w 6229699"/>
              <a:gd name="connsiteY1" fmla="*/ 0 h 6858001"/>
              <a:gd name="connsiteX2" fmla="*/ 6229699 w 6229699"/>
              <a:gd name="connsiteY2" fmla="*/ 6858001 h 6858001"/>
              <a:gd name="connsiteX3" fmla="*/ 1837596 w 6229699"/>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229699" h="6858001">
                <a:moveTo>
                  <a:pt x="0" y="0"/>
                </a:moveTo>
                <a:lnTo>
                  <a:pt x="4392103" y="0"/>
                </a:lnTo>
                <a:lnTo>
                  <a:pt x="6229699" y="6858001"/>
                </a:lnTo>
                <a:lnTo>
                  <a:pt x="1837596" y="6858001"/>
                </a:lnTo>
                <a:close/>
              </a:path>
            </a:pathLst>
          </a:cu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9" name="Прямоугольник 8"/>
          <p:cNvSpPr/>
          <p:nvPr/>
        </p:nvSpPr>
        <p:spPr>
          <a:xfrm>
            <a:off x="3709271" y="1338041"/>
            <a:ext cx="3690261" cy="591700"/>
          </a:xfrm>
          <a:prstGeom prst="rect">
            <a:avLst/>
          </a:prstGeom>
        </p:spPr>
        <p:txBody>
          <a:bodyPr wrap="square">
            <a:spAutoFit/>
          </a:bodyPr>
          <a:lstStyle/>
          <a:p>
            <a:pPr>
              <a:lnSpc>
                <a:spcPct val="110000"/>
              </a:lnSpc>
              <a:buClr>
                <a:schemeClr val="dk1"/>
              </a:buClr>
              <a:buSzPct val="25000"/>
            </a:pPr>
            <a:r>
              <a:rPr lang="en-US" sz="1000" dirty="0">
                <a:solidFill>
                  <a:srgbClr val="0A0A0A"/>
                </a:solidFill>
                <a:ea typeface="Source Sans Pro"/>
                <a:cs typeface="Calibri" panose="020F0502020204030204" pitchFamily="34" charset="0"/>
                <a:sym typeface="Lato" pitchFamily="34" charset="0"/>
              </a:rPr>
              <a:t>A retail chain of branded stores with 7000+ products for</a:t>
            </a:r>
          </a:p>
          <a:p>
            <a:pPr>
              <a:lnSpc>
                <a:spcPct val="110000"/>
              </a:lnSpc>
              <a:buClr>
                <a:schemeClr val="dk1"/>
              </a:buClr>
              <a:buSzPct val="25000"/>
            </a:pPr>
            <a:r>
              <a:rPr lang="en-US" sz="1000" dirty="0">
                <a:solidFill>
                  <a:srgbClr val="0A0A0A"/>
                </a:solidFill>
                <a:ea typeface="Source Sans Pro"/>
                <a:cs typeface="Calibri" panose="020F0502020204030204" pitchFamily="34" charset="0"/>
                <a:sym typeface="Lato" pitchFamily="34" charset="0"/>
              </a:rPr>
              <a:t>casual gamers and hardcore fans of complex roleplaying</a:t>
            </a:r>
          </a:p>
          <a:p>
            <a:pPr>
              <a:lnSpc>
                <a:spcPct val="110000"/>
              </a:lnSpc>
              <a:buClr>
                <a:schemeClr val="dk1"/>
              </a:buClr>
              <a:buSzPct val="25000"/>
            </a:pPr>
            <a:r>
              <a:rPr lang="en-US" sz="1000" dirty="0">
                <a:solidFill>
                  <a:srgbClr val="0A0A0A"/>
                </a:solidFill>
                <a:ea typeface="Source Sans Pro"/>
                <a:cs typeface="Calibri" panose="020F0502020204030204" pitchFamily="34" charset="0"/>
                <a:sym typeface="Lato" pitchFamily="34" charset="0"/>
              </a:rPr>
              <a:t>games and massive strategies</a:t>
            </a:r>
          </a:p>
        </p:txBody>
      </p:sp>
      <p:grpSp>
        <p:nvGrpSpPr>
          <p:cNvPr id="10" name="Группа 9"/>
          <p:cNvGrpSpPr/>
          <p:nvPr/>
        </p:nvGrpSpPr>
        <p:grpSpPr>
          <a:xfrm>
            <a:off x="3950479" y="2263203"/>
            <a:ext cx="3831115" cy="703618"/>
            <a:chOff x="4868144" y="765511"/>
            <a:chExt cx="3831115" cy="703618"/>
          </a:xfrm>
        </p:grpSpPr>
        <p:sp>
          <p:nvSpPr>
            <p:cNvPr id="11" name="Прямоугольник 10"/>
            <p:cNvSpPr/>
            <p:nvPr/>
          </p:nvSpPr>
          <p:spPr>
            <a:xfrm>
              <a:off x="4868145" y="765511"/>
              <a:ext cx="3477244" cy="338554"/>
            </a:xfrm>
            <a:prstGeom prst="rect">
              <a:avLst/>
            </a:prstGeom>
          </p:spPr>
          <p:txBody>
            <a:bodyPr wrap="square">
              <a:spAutoFit/>
            </a:bodyPr>
            <a:lstStyle/>
            <a:p>
              <a:pPr>
                <a:buSzPct val="25000"/>
              </a:pPr>
              <a:r>
                <a:rPr lang="en-GB" sz="1600" b="1" dirty="0">
                  <a:solidFill>
                    <a:srgbClr val="EB5A23"/>
                  </a:solidFill>
                  <a:latin typeface="Calibri" panose="020F0502020204030204" pitchFamily="34" charset="0"/>
                  <a:ea typeface="Montserrat"/>
                  <a:cs typeface="Calibri" panose="020F0502020204030204" pitchFamily="34" charset="0"/>
                  <a:sym typeface="Montserrat"/>
                </a:rPr>
                <a:t>UNIFIED LOYALTY PROGRAM</a:t>
              </a:r>
              <a:endParaRPr lang="en-US" sz="1600" b="1" dirty="0">
                <a:solidFill>
                  <a:srgbClr val="EB5A23"/>
                </a:solidFill>
                <a:latin typeface="Calibri" panose="020F0502020204030204" pitchFamily="34" charset="0"/>
                <a:ea typeface="Montserrat"/>
                <a:cs typeface="Calibri" panose="020F0502020204030204" pitchFamily="34" charset="0"/>
                <a:sym typeface="Montserrat"/>
              </a:endParaRPr>
            </a:p>
          </p:txBody>
        </p:sp>
        <p:sp>
          <p:nvSpPr>
            <p:cNvPr id="12" name="Прямоугольник 11"/>
            <p:cNvSpPr/>
            <p:nvPr/>
          </p:nvSpPr>
          <p:spPr>
            <a:xfrm>
              <a:off x="4868144" y="1046706"/>
              <a:ext cx="3831115" cy="422423"/>
            </a:xfrm>
            <a:prstGeom prst="rect">
              <a:avLst/>
            </a:prstGeom>
          </p:spPr>
          <p:txBody>
            <a:bodyPr wrap="square">
              <a:spAutoFit/>
            </a:bodyPr>
            <a:lstStyle/>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Retaining our audience through promotions and a system of accumulating bonuses that can be spent on next purchases</a:t>
              </a:r>
              <a:endPar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13" name="Группа 12"/>
          <p:cNvGrpSpPr/>
          <p:nvPr/>
        </p:nvGrpSpPr>
        <p:grpSpPr>
          <a:xfrm>
            <a:off x="4241271" y="3299735"/>
            <a:ext cx="3477244" cy="712082"/>
            <a:chOff x="4868145" y="765511"/>
            <a:chExt cx="3477244" cy="712082"/>
          </a:xfrm>
        </p:grpSpPr>
        <p:sp>
          <p:nvSpPr>
            <p:cNvPr id="14" name="Прямоугольник 13"/>
            <p:cNvSpPr/>
            <p:nvPr/>
          </p:nvSpPr>
          <p:spPr>
            <a:xfrm>
              <a:off x="4868145" y="765511"/>
              <a:ext cx="3477244" cy="338554"/>
            </a:xfrm>
            <a:prstGeom prst="rect">
              <a:avLst/>
            </a:prstGeom>
          </p:spPr>
          <p:txBody>
            <a:bodyPr wrap="square">
              <a:spAutoFit/>
            </a:bodyPr>
            <a:lstStyle/>
            <a:p>
              <a:pPr>
                <a:buSzPct val="25000"/>
              </a:pPr>
              <a:r>
                <a:rPr lang="en-GB" sz="1600" b="1" dirty="0">
                  <a:solidFill>
                    <a:srgbClr val="EB5A23"/>
                  </a:solidFill>
                  <a:latin typeface="Calibri" panose="020F0502020204030204" pitchFamily="34" charset="0"/>
                  <a:ea typeface="Montserrat"/>
                  <a:cs typeface="Calibri" panose="020F0502020204030204" pitchFamily="34" charset="0"/>
                  <a:sym typeface="Montserrat"/>
                </a:rPr>
                <a:t>ANY GAMING LEVEL</a:t>
              </a:r>
              <a:endParaRPr lang="en-US" sz="1600" b="1" dirty="0">
                <a:solidFill>
                  <a:srgbClr val="EB5A23"/>
                </a:solidFill>
                <a:latin typeface="Calibri" panose="020F0502020204030204" pitchFamily="34" charset="0"/>
                <a:ea typeface="Montserrat"/>
                <a:cs typeface="Calibri" panose="020F0502020204030204" pitchFamily="34" charset="0"/>
                <a:sym typeface="Montserrat"/>
              </a:endParaRPr>
            </a:p>
          </p:txBody>
        </p:sp>
        <p:sp>
          <p:nvSpPr>
            <p:cNvPr id="15" name="Прямоугольник 14"/>
            <p:cNvSpPr/>
            <p:nvPr/>
          </p:nvSpPr>
          <p:spPr>
            <a:xfrm>
              <a:off x="4868145" y="1046706"/>
              <a:ext cx="3043135" cy="430887"/>
            </a:xfrm>
            <a:prstGeom prst="rect">
              <a:avLst/>
            </a:prstGeom>
          </p:spPr>
          <p:txBody>
            <a:bodyPr wrap="square">
              <a:spAutoFit/>
            </a:bodyPr>
            <a:lstStyle/>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In our stores, we have a full range of board games:</a:t>
              </a:r>
            </a:p>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from children’s games to family and hardcore ones</a:t>
              </a:r>
              <a:endPar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16" name="Группа 15"/>
          <p:cNvGrpSpPr/>
          <p:nvPr/>
        </p:nvGrpSpPr>
        <p:grpSpPr>
          <a:xfrm>
            <a:off x="4516419" y="4327803"/>
            <a:ext cx="3477244" cy="703618"/>
            <a:chOff x="4868145" y="765511"/>
            <a:chExt cx="3477244" cy="703618"/>
          </a:xfrm>
        </p:grpSpPr>
        <p:sp>
          <p:nvSpPr>
            <p:cNvPr id="17" name="Прямоугольник 16"/>
            <p:cNvSpPr/>
            <p:nvPr/>
          </p:nvSpPr>
          <p:spPr>
            <a:xfrm>
              <a:off x="4868145" y="765511"/>
              <a:ext cx="3477244" cy="338554"/>
            </a:xfrm>
            <a:prstGeom prst="rect">
              <a:avLst/>
            </a:prstGeom>
          </p:spPr>
          <p:txBody>
            <a:bodyPr wrap="square">
              <a:spAutoFit/>
            </a:bodyPr>
            <a:lstStyle/>
            <a:p>
              <a:pPr>
                <a:buSzPct val="25000"/>
              </a:pPr>
              <a:r>
                <a:rPr lang="ru-RU" sz="1600" b="1" dirty="0">
                  <a:solidFill>
                    <a:srgbClr val="EB5A23"/>
                  </a:solidFill>
                  <a:latin typeface="Calibri" panose="020F0502020204030204" pitchFamily="34" charset="0"/>
                  <a:ea typeface="Montserrat"/>
                  <a:cs typeface="Calibri" panose="020F0502020204030204" pitchFamily="34" charset="0"/>
                  <a:sym typeface="Montserrat"/>
                </a:rPr>
                <a:t>5 </a:t>
              </a:r>
              <a:r>
                <a:rPr lang="en-GB" sz="1600" b="1" dirty="0">
                  <a:solidFill>
                    <a:srgbClr val="EB5A23"/>
                  </a:solidFill>
                  <a:latin typeface="Calibri" panose="020F0502020204030204" pitchFamily="34" charset="0"/>
                  <a:ea typeface="Montserrat"/>
                  <a:cs typeface="Calibri" panose="020F0502020204030204" pitchFamily="34" charset="0"/>
                  <a:sym typeface="Montserrat"/>
                </a:rPr>
                <a:t>STARS</a:t>
              </a:r>
              <a:endParaRPr lang="en-US" sz="1600" b="1" dirty="0">
                <a:solidFill>
                  <a:srgbClr val="EB5A23"/>
                </a:solidFill>
                <a:latin typeface="Calibri" panose="020F0502020204030204" pitchFamily="34" charset="0"/>
                <a:ea typeface="Montserrat"/>
                <a:cs typeface="Calibri" panose="020F0502020204030204" pitchFamily="34" charset="0"/>
                <a:sym typeface="Montserrat"/>
              </a:endParaRPr>
            </a:p>
          </p:txBody>
        </p:sp>
        <p:sp>
          <p:nvSpPr>
            <p:cNvPr id="18" name="Прямоугольник 17"/>
            <p:cNvSpPr/>
            <p:nvPr/>
          </p:nvSpPr>
          <p:spPr>
            <a:xfrm>
              <a:off x="4868145" y="1046706"/>
              <a:ext cx="3058319" cy="422423"/>
            </a:xfrm>
            <a:prstGeom prst="rect">
              <a:avLst/>
            </a:prstGeom>
          </p:spPr>
          <p:txBody>
            <a:bodyPr wrap="square">
              <a:spAutoFit/>
            </a:bodyPr>
            <a:lstStyle/>
            <a:p>
              <a:pPr>
                <a:lnSpc>
                  <a:spcPct val="110000"/>
                </a:lnSpc>
                <a:buClr>
                  <a:schemeClr val="dk1"/>
                </a:buClr>
                <a:buSzPct val="25000"/>
              </a:pPr>
              <a:r>
                <a:rPr lang="en-GB" sz="1000" dirty="0">
                  <a:solidFill>
                    <a:schemeClr val="tx1">
                      <a:lumMod val="95000"/>
                      <a:lumOff val="5000"/>
                    </a:schemeClr>
                  </a:solidFill>
                  <a:latin typeface="Calibri" panose="020F0502020204030204" pitchFamily="34" charset="0"/>
                  <a:ea typeface="Source Sans Pro"/>
                  <a:cs typeface="Calibri" panose="020F0502020204030204" pitchFamily="34" charset="0"/>
                  <a:sym typeface="Lato" pitchFamily="34" charset="0"/>
                </a:rPr>
                <a:t>More than 10 thousand 5-star rates of our retail chain Hobby Games on the local rating services</a:t>
              </a:r>
              <a:endParaRPr lang="ru-RU" sz="1000" dirty="0">
                <a:solidFill>
                  <a:schemeClr val="tx1">
                    <a:lumMod val="95000"/>
                    <a:lumOff val="5000"/>
                  </a:schemeClr>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35" name="Группа 34"/>
          <p:cNvGrpSpPr/>
          <p:nvPr/>
        </p:nvGrpSpPr>
        <p:grpSpPr>
          <a:xfrm>
            <a:off x="9297874" y="5459455"/>
            <a:ext cx="2122296" cy="1009088"/>
            <a:chOff x="6609066" y="1274044"/>
            <a:chExt cx="3177185" cy="1904199"/>
          </a:xfrm>
        </p:grpSpPr>
        <p:grpSp>
          <p:nvGrpSpPr>
            <p:cNvPr id="36" name="Группа 35"/>
            <p:cNvGrpSpPr/>
            <p:nvPr/>
          </p:nvGrpSpPr>
          <p:grpSpPr>
            <a:xfrm>
              <a:off x="6609066" y="1274044"/>
              <a:ext cx="3177185" cy="1904199"/>
              <a:chOff x="7301553" y="2735979"/>
              <a:chExt cx="3177185" cy="1904199"/>
            </a:xfrm>
          </p:grpSpPr>
          <p:sp>
            <p:nvSpPr>
              <p:cNvPr id="38" name="Shape 90">
                <a:extLst>
                  <a:ext uri="{FF2B5EF4-FFF2-40B4-BE49-F238E27FC236}">
                    <a16:creationId xmlns:a16="http://schemas.microsoft.com/office/drawing/2014/main" id="{9A447A83-84B3-42AA-A843-72A37B32FD88}"/>
                  </a:ext>
                </a:extLst>
              </p:cNvPr>
              <p:cNvSpPr txBox="1"/>
              <p:nvPr/>
            </p:nvSpPr>
            <p:spPr>
              <a:xfrm>
                <a:off x="7301553" y="2735979"/>
                <a:ext cx="3177185" cy="1480998"/>
              </a:xfrm>
              <a:prstGeom prst="rect">
                <a:avLst/>
              </a:prstGeom>
              <a:noFill/>
              <a:ln>
                <a:noFill/>
              </a:ln>
            </p:spPr>
            <p:txBody>
              <a:bodyPr wrap="square" lIns="45725" tIns="22856" rIns="45725" bIns="22856" anchor="ctr" anchorCtr="0">
                <a:spAutoFit/>
              </a:bodyPr>
              <a:lstStyle/>
              <a:p>
                <a:pPr>
                  <a:buSzPct val="25000"/>
                </a:pPr>
                <a:r>
                  <a:rPr lang="ru-RU" sz="4800" dirty="0">
                    <a:solidFill>
                      <a:schemeClr val="bg1"/>
                    </a:solidFill>
                    <a:latin typeface="Camper Sans 2" pitchFamily="50" charset="-52"/>
                    <a:ea typeface="Montserrat"/>
                    <a:cs typeface="Montserrat"/>
                    <a:sym typeface="Montserrat"/>
                  </a:rPr>
                  <a:t>160+</a:t>
                </a:r>
                <a:endParaRPr lang="en-US" sz="4000" dirty="0">
                  <a:solidFill>
                    <a:schemeClr val="bg1"/>
                  </a:solidFill>
                  <a:latin typeface="Camper Sans 2" pitchFamily="50" charset="-52"/>
                  <a:ea typeface="Montserrat"/>
                  <a:cs typeface="Montserrat"/>
                  <a:sym typeface="Montserrat"/>
                </a:endParaRPr>
              </a:p>
            </p:txBody>
          </p:sp>
          <p:sp>
            <p:nvSpPr>
              <p:cNvPr id="39" name="Shape 90">
                <a:extLst>
                  <a:ext uri="{FF2B5EF4-FFF2-40B4-BE49-F238E27FC236}">
                    <a16:creationId xmlns:a16="http://schemas.microsoft.com/office/drawing/2014/main" id="{9A447A83-84B3-42AA-A843-72A37B32FD88}"/>
                  </a:ext>
                </a:extLst>
              </p:cNvPr>
              <p:cNvSpPr txBox="1"/>
              <p:nvPr/>
            </p:nvSpPr>
            <p:spPr>
              <a:xfrm>
                <a:off x="7301553" y="4291719"/>
                <a:ext cx="2575674" cy="348459"/>
              </a:xfrm>
              <a:prstGeom prst="rect">
                <a:avLst/>
              </a:prstGeom>
              <a:noFill/>
              <a:ln>
                <a:noFill/>
              </a:ln>
            </p:spPr>
            <p:txBody>
              <a:bodyPr wrap="square" lIns="45725" tIns="22856" rIns="45725" bIns="22856" anchor="ctr" anchorCtr="0">
                <a:spAutoFit/>
              </a:bodyPr>
              <a:lstStyle/>
              <a:p>
                <a:pPr>
                  <a:buSzPct val="25000"/>
                </a:pPr>
                <a:r>
                  <a:rPr lang="en-GB" sz="900" dirty="0">
                    <a:solidFill>
                      <a:schemeClr val="bg1"/>
                    </a:solidFill>
                    <a:latin typeface="Calibri" panose="020F0502020204030204" pitchFamily="34" charset="0"/>
                    <a:ea typeface="Montserrat"/>
                    <a:cs typeface="Calibri" panose="020F0502020204030204" pitchFamily="34" charset="0"/>
                    <a:sym typeface="Montserrat"/>
                  </a:rPr>
                  <a:t>ALL OVER RUSSIA AND CIS</a:t>
                </a:r>
                <a:endParaRPr lang="en-US" sz="900" dirty="0">
                  <a:solidFill>
                    <a:schemeClr val="bg1"/>
                  </a:solidFill>
                  <a:latin typeface="Calibri" panose="020F0502020204030204" pitchFamily="34" charset="0"/>
                  <a:ea typeface="Montserrat"/>
                  <a:cs typeface="Calibri" panose="020F0502020204030204" pitchFamily="34" charset="0"/>
                  <a:sym typeface="Montserrat"/>
                </a:endParaRPr>
              </a:p>
            </p:txBody>
          </p:sp>
        </p:grpSp>
        <p:sp>
          <p:nvSpPr>
            <p:cNvPr id="37" name="Shape 90">
              <a:extLst>
                <a:ext uri="{FF2B5EF4-FFF2-40B4-BE49-F238E27FC236}">
                  <a16:creationId xmlns:a16="http://schemas.microsoft.com/office/drawing/2014/main" id="{9A447A83-84B3-42AA-A843-72A37B32FD88}"/>
                </a:ext>
              </a:extLst>
            </p:cNvPr>
            <p:cNvSpPr txBox="1"/>
            <p:nvPr/>
          </p:nvSpPr>
          <p:spPr>
            <a:xfrm>
              <a:off x="6609066" y="2552030"/>
              <a:ext cx="3177185" cy="377499"/>
            </a:xfrm>
            <a:prstGeom prst="rect">
              <a:avLst/>
            </a:prstGeom>
            <a:noFill/>
            <a:ln>
              <a:noFill/>
            </a:ln>
          </p:spPr>
          <p:txBody>
            <a:bodyPr wrap="square" lIns="45725" tIns="22856" rIns="45725" bIns="22856" anchor="ctr" anchorCtr="0">
              <a:spAutoFit/>
            </a:bodyPr>
            <a:lstStyle/>
            <a:p>
              <a:pPr>
                <a:buSzPct val="25000"/>
              </a:pPr>
              <a:r>
                <a:rPr lang="en-GB" sz="1000" b="1" dirty="0">
                  <a:solidFill>
                    <a:schemeClr val="bg1"/>
                  </a:solidFill>
                  <a:latin typeface="Calibri" panose="020F0502020204030204" pitchFamily="34" charset="0"/>
                  <a:ea typeface="Montserrat"/>
                  <a:cs typeface="Calibri" panose="020F0502020204030204" pitchFamily="34" charset="0"/>
                  <a:sym typeface="Montserrat"/>
                </a:rPr>
                <a:t>BRANDED STORES</a:t>
              </a:r>
              <a:endParaRPr lang="en-US" sz="800" b="1" dirty="0">
                <a:solidFill>
                  <a:schemeClr val="bg1"/>
                </a:solidFill>
                <a:latin typeface="Calibri" panose="020F0502020204030204" pitchFamily="34" charset="0"/>
                <a:ea typeface="Montserrat"/>
                <a:cs typeface="Calibri" panose="020F0502020204030204" pitchFamily="34" charset="0"/>
                <a:sym typeface="Montserrat"/>
              </a:endParaRPr>
            </a:p>
          </p:txBody>
        </p:sp>
      </p:grpSp>
      <p:sp>
        <p:nvSpPr>
          <p:cNvPr id="30" name="Полилиния 29"/>
          <p:cNvSpPr/>
          <p:nvPr/>
        </p:nvSpPr>
        <p:spPr>
          <a:xfrm rot="20700000">
            <a:off x="3505336" y="-147564"/>
            <a:ext cx="66948" cy="7135801"/>
          </a:xfrm>
          <a:custGeom>
            <a:avLst/>
            <a:gdLst>
              <a:gd name="connsiteX0" fmla="*/ 66948 w 66948"/>
              <a:gd name="connsiteY0" fmla="*/ 17938 h 7135801"/>
              <a:gd name="connsiteX1" fmla="*/ 66948 w 66948"/>
              <a:gd name="connsiteY1" fmla="*/ 7135801 h 7135801"/>
              <a:gd name="connsiteX2" fmla="*/ 0 w 66948"/>
              <a:gd name="connsiteY2" fmla="*/ 7117862 h 7135801"/>
              <a:gd name="connsiteX3" fmla="*/ 0 w 66948"/>
              <a:gd name="connsiteY3" fmla="*/ 0 h 7135801"/>
            </a:gdLst>
            <a:ahLst/>
            <a:cxnLst>
              <a:cxn ang="0">
                <a:pos x="connsiteX0" y="connsiteY0"/>
              </a:cxn>
              <a:cxn ang="0">
                <a:pos x="connsiteX1" y="connsiteY1"/>
              </a:cxn>
              <a:cxn ang="0">
                <a:pos x="connsiteX2" y="connsiteY2"/>
              </a:cxn>
              <a:cxn ang="0">
                <a:pos x="connsiteX3" y="connsiteY3"/>
              </a:cxn>
            </a:cxnLst>
            <a:rect l="l" t="t" r="r" b="b"/>
            <a:pathLst>
              <a:path w="66948" h="7135801">
                <a:moveTo>
                  <a:pt x="66948" y="17938"/>
                </a:moveTo>
                <a:lnTo>
                  <a:pt x="66948" y="7135801"/>
                </a:lnTo>
                <a:lnTo>
                  <a:pt x="0" y="71178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1" name="Полилиния 30"/>
          <p:cNvSpPr/>
          <p:nvPr/>
        </p:nvSpPr>
        <p:spPr>
          <a:xfrm rot="20700000">
            <a:off x="8187854" y="-147564"/>
            <a:ext cx="66948" cy="7135801"/>
          </a:xfrm>
          <a:custGeom>
            <a:avLst/>
            <a:gdLst>
              <a:gd name="connsiteX0" fmla="*/ 66948 w 66948"/>
              <a:gd name="connsiteY0" fmla="*/ 17938 h 7135801"/>
              <a:gd name="connsiteX1" fmla="*/ 66948 w 66948"/>
              <a:gd name="connsiteY1" fmla="*/ 7135801 h 7135801"/>
              <a:gd name="connsiteX2" fmla="*/ 0 w 66948"/>
              <a:gd name="connsiteY2" fmla="*/ 7117862 h 7135801"/>
              <a:gd name="connsiteX3" fmla="*/ 0 w 66948"/>
              <a:gd name="connsiteY3" fmla="*/ 0 h 7135801"/>
            </a:gdLst>
            <a:ahLst/>
            <a:cxnLst>
              <a:cxn ang="0">
                <a:pos x="connsiteX0" y="connsiteY0"/>
              </a:cxn>
              <a:cxn ang="0">
                <a:pos x="connsiteX1" y="connsiteY1"/>
              </a:cxn>
              <a:cxn ang="0">
                <a:pos x="connsiteX2" y="connsiteY2"/>
              </a:cxn>
              <a:cxn ang="0">
                <a:pos x="connsiteX3" y="connsiteY3"/>
              </a:cxn>
            </a:cxnLst>
            <a:rect l="l" t="t" r="r" b="b"/>
            <a:pathLst>
              <a:path w="66948" h="7135801">
                <a:moveTo>
                  <a:pt x="66948" y="17938"/>
                </a:moveTo>
                <a:lnTo>
                  <a:pt x="66948" y="7135801"/>
                </a:lnTo>
                <a:lnTo>
                  <a:pt x="0" y="71178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40" name="Группа 39"/>
          <p:cNvGrpSpPr/>
          <p:nvPr/>
        </p:nvGrpSpPr>
        <p:grpSpPr>
          <a:xfrm>
            <a:off x="4835300" y="5364334"/>
            <a:ext cx="3748865" cy="881359"/>
            <a:chOff x="4868144" y="765511"/>
            <a:chExt cx="3748865" cy="881359"/>
          </a:xfrm>
        </p:grpSpPr>
        <p:sp>
          <p:nvSpPr>
            <p:cNvPr id="42" name="Прямоугольник 41"/>
            <p:cNvSpPr/>
            <p:nvPr/>
          </p:nvSpPr>
          <p:spPr>
            <a:xfrm>
              <a:off x="4868144" y="765511"/>
              <a:ext cx="3748865" cy="338554"/>
            </a:xfrm>
            <a:prstGeom prst="rect">
              <a:avLst/>
            </a:prstGeom>
          </p:spPr>
          <p:txBody>
            <a:bodyPr wrap="square">
              <a:spAutoFit/>
            </a:bodyPr>
            <a:lstStyle/>
            <a:p>
              <a:r>
                <a:rPr lang="en-GB" sz="1600" b="1" dirty="0">
                  <a:solidFill>
                    <a:srgbClr val="EB5A23"/>
                  </a:solidFill>
                  <a:sym typeface="Montserrat"/>
                </a:rPr>
                <a:t>BOARD GAMES CLUBS</a:t>
              </a:r>
              <a:endParaRPr lang="en-US" sz="1600" b="1" dirty="0">
                <a:solidFill>
                  <a:srgbClr val="EB5A23"/>
                </a:solidFill>
                <a:sym typeface="Montserrat"/>
              </a:endParaRPr>
            </a:p>
          </p:txBody>
        </p:sp>
        <p:sp>
          <p:nvSpPr>
            <p:cNvPr id="43" name="Прямоугольник 42"/>
            <p:cNvSpPr/>
            <p:nvPr/>
          </p:nvSpPr>
          <p:spPr>
            <a:xfrm>
              <a:off x="4868145" y="1046706"/>
              <a:ext cx="3463115" cy="600164"/>
            </a:xfrm>
            <a:prstGeom prst="rect">
              <a:avLst/>
            </a:prstGeom>
          </p:spPr>
          <p:txBody>
            <a:bodyPr wrap="square">
              <a:spAutoFit/>
            </a:bodyPr>
            <a:lstStyle/>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There are many branded board games clubs all over</a:t>
              </a:r>
            </a:p>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Russia that endorse players, provide space to play with</a:t>
              </a:r>
            </a:p>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friends and try new games</a:t>
              </a:r>
              <a:endPar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45" name="Группа 44"/>
          <p:cNvGrpSpPr/>
          <p:nvPr/>
        </p:nvGrpSpPr>
        <p:grpSpPr>
          <a:xfrm>
            <a:off x="8894735" y="4210618"/>
            <a:ext cx="3112833" cy="1198599"/>
            <a:chOff x="5974031" y="5032407"/>
            <a:chExt cx="2474481" cy="1198599"/>
          </a:xfrm>
        </p:grpSpPr>
        <p:sp>
          <p:nvSpPr>
            <p:cNvPr id="46" name="TextBox 45">
              <a:extLst>
                <a:ext uri="{FF2B5EF4-FFF2-40B4-BE49-F238E27FC236}">
                  <a16:creationId xmlns:a16="http://schemas.microsoft.com/office/drawing/2014/main" id="{AFCC2771-36AD-4987-9FCB-BDDBFC34DE09}"/>
                </a:ext>
              </a:extLst>
            </p:cNvPr>
            <p:cNvSpPr txBox="1"/>
            <p:nvPr/>
          </p:nvSpPr>
          <p:spPr>
            <a:xfrm>
              <a:off x="5974031" y="5032407"/>
              <a:ext cx="1973813" cy="369332"/>
            </a:xfrm>
            <a:prstGeom prst="rect">
              <a:avLst/>
            </a:prstGeom>
            <a:noFill/>
          </p:spPr>
          <p:txBody>
            <a:bodyPr wrap="square" rtlCol="0">
              <a:spAutoFit/>
            </a:bodyPr>
            <a:lstStyle/>
            <a:p>
              <a:pPr>
                <a:buSzPct val="50000"/>
              </a:pPr>
              <a:r>
                <a:rPr lang="en-US" b="1" dirty="0">
                  <a:solidFill>
                    <a:srgbClr val="FDB813"/>
                  </a:solidFill>
                  <a:latin typeface="Camper Sans 2" pitchFamily="50" charset="-52"/>
                </a:rPr>
                <a:t>ONE OF</a:t>
              </a:r>
              <a:r>
                <a:rPr lang="ru-RU" b="1" dirty="0">
                  <a:solidFill>
                    <a:srgbClr val="FDB813"/>
                  </a:solidFill>
                  <a:latin typeface="Camper Sans 2" pitchFamily="50" charset="-52"/>
                </a:rPr>
                <a:t> </a:t>
              </a:r>
              <a:r>
                <a:rPr lang="en-GB" b="1" dirty="0">
                  <a:solidFill>
                    <a:srgbClr val="FDB813"/>
                  </a:solidFill>
                  <a:latin typeface="Camper Sans 2" pitchFamily="50" charset="-52"/>
                </a:rPr>
                <a:t>THE LARGEST</a:t>
              </a:r>
              <a:endParaRPr lang="en-ID" b="1" dirty="0">
                <a:solidFill>
                  <a:srgbClr val="FDB813"/>
                </a:solidFill>
                <a:latin typeface="Camper Sans 2" pitchFamily="50" charset="-52"/>
              </a:endParaRPr>
            </a:p>
          </p:txBody>
        </p:sp>
        <p:sp>
          <p:nvSpPr>
            <p:cNvPr id="47" name="TextBox 46">
              <a:extLst>
                <a:ext uri="{FF2B5EF4-FFF2-40B4-BE49-F238E27FC236}">
                  <a16:creationId xmlns:a16="http://schemas.microsoft.com/office/drawing/2014/main" id="{AFCC2771-36AD-4987-9FCB-BDDBFC34DE09}"/>
                </a:ext>
              </a:extLst>
            </p:cNvPr>
            <p:cNvSpPr txBox="1"/>
            <p:nvPr/>
          </p:nvSpPr>
          <p:spPr>
            <a:xfrm>
              <a:off x="6080226" y="5457475"/>
              <a:ext cx="2013326" cy="369332"/>
            </a:xfrm>
            <a:prstGeom prst="rect">
              <a:avLst/>
            </a:prstGeom>
            <a:noFill/>
          </p:spPr>
          <p:txBody>
            <a:bodyPr wrap="square" rtlCol="0">
              <a:spAutoFit/>
            </a:bodyPr>
            <a:lstStyle/>
            <a:p>
              <a:pPr>
                <a:buSzPct val="50000"/>
              </a:pPr>
              <a:r>
                <a:rPr lang="en-GB" b="1" dirty="0">
                  <a:solidFill>
                    <a:srgbClr val="FDB813"/>
                  </a:solidFill>
                  <a:latin typeface="Camper Sans 2" pitchFamily="50" charset="-52"/>
                </a:rPr>
                <a:t>SPECIALIZED RETAIL</a:t>
              </a:r>
              <a:endParaRPr lang="en-ID" b="1" dirty="0">
                <a:solidFill>
                  <a:srgbClr val="FDB813"/>
                </a:solidFill>
                <a:latin typeface="Camper Sans 2" pitchFamily="50" charset="-52"/>
              </a:endParaRPr>
            </a:p>
          </p:txBody>
        </p:sp>
        <p:sp>
          <p:nvSpPr>
            <p:cNvPr id="48" name="TextBox 47">
              <a:extLst>
                <a:ext uri="{FF2B5EF4-FFF2-40B4-BE49-F238E27FC236}">
                  <a16:creationId xmlns:a16="http://schemas.microsoft.com/office/drawing/2014/main" id="{AFCC2771-36AD-4987-9FCB-BDDBFC34DE09}"/>
                </a:ext>
              </a:extLst>
            </p:cNvPr>
            <p:cNvSpPr txBox="1"/>
            <p:nvPr/>
          </p:nvSpPr>
          <p:spPr>
            <a:xfrm>
              <a:off x="6166680" y="5861674"/>
              <a:ext cx="2281832" cy="369332"/>
            </a:xfrm>
            <a:prstGeom prst="rect">
              <a:avLst/>
            </a:prstGeom>
            <a:noFill/>
          </p:spPr>
          <p:txBody>
            <a:bodyPr wrap="square" rtlCol="0">
              <a:spAutoFit/>
            </a:bodyPr>
            <a:lstStyle/>
            <a:p>
              <a:pPr>
                <a:buSzPct val="50000"/>
              </a:pPr>
              <a:r>
                <a:rPr lang="en-GB" b="1" dirty="0">
                  <a:solidFill>
                    <a:srgbClr val="FDB813"/>
                  </a:solidFill>
                  <a:latin typeface="Camper Sans 2" pitchFamily="50" charset="-52"/>
                </a:rPr>
                <a:t>CHAIN IN THE WORLD</a:t>
              </a:r>
              <a:endParaRPr lang="en-ID" b="1" dirty="0">
                <a:solidFill>
                  <a:srgbClr val="FDB813"/>
                </a:solidFill>
                <a:latin typeface="Camper Sans 2" pitchFamily="50" charset="-52"/>
              </a:endParaRPr>
            </a:p>
          </p:txBody>
        </p:sp>
      </p:grpSp>
      <p:pic>
        <p:nvPicPr>
          <p:cNvPr id="4" name="Рисунок 3"/>
          <p:cNvPicPr>
            <a:picLocks noChangeAspect="1"/>
          </p:cNvPicPr>
          <p:nvPr/>
        </p:nvPicPr>
        <p:blipFill rotWithShape="1">
          <a:blip r:embed="rId5" cstate="print">
            <a:extLst>
              <a:ext uri="{28A0092B-C50C-407E-A947-70E740481C1C}">
                <a14:useLocalDpi xmlns:a14="http://schemas.microsoft.com/office/drawing/2010/main"/>
              </a:ext>
            </a:extLst>
          </a:blip>
          <a:srcRect l="18214" t="42474" r="16360" b="43093"/>
          <a:stretch/>
        </p:blipFill>
        <p:spPr>
          <a:xfrm>
            <a:off x="5359915" y="297975"/>
            <a:ext cx="1901515" cy="320480"/>
          </a:xfrm>
          <a:prstGeom prst="rect">
            <a:avLst/>
          </a:prstGeom>
        </p:spPr>
      </p:pic>
      <p:sp>
        <p:nvSpPr>
          <p:cNvPr id="44" name="Прямоугольник 43"/>
          <p:cNvSpPr/>
          <p:nvPr/>
        </p:nvSpPr>
        <p:spPr>
          <a:xfrm>
            <a:off x="11392378" y="6045350"/>
            <a:ext cx="340158" cy="461665"/>
          </a:xfrm>
          <a:prstGeom prst="rect">
            <a:avLst/>
          </a:prstGeom>
        </p:spPr>
        <p:txBody>
          <a:bodyPr wrap="none">
            <a:spAutoFit/>
          </a:bodyPr>
          <a:lstStyle/>
          <a:p>
            <a:r>
              <a:rPr lang="ru-RU" sz="2400" dirty="0">
                <a:solidFill>
                  <a:schemeClr val="bg1"/>
                </a:solidFill>
                <a:sym typeface="Montserrat"/>
              </a:rPr>
              <a:t>7</a:t>
            </a:r>
            <a:endParaRPr lang="ru-RU" sz="2400" dirty="0">
              <a:solidFill>
                <a:schemeClr val="bg1"/>
              </a:solidFill>
            </a:endParaRPr>
          </a:p>
        </p:txBody>
      </p:sp>
      <p:grpSp>
        <p:nvGrpSpPr>
          <p:cNvPr id="49" name="Группа 48">
            <a:extLst>
              <a:ext uri="{FF2B5EF4-FFF2-40B4-BE49-F238E27FC236}">
                <a16:creationId xmlns:a16="http://schemas.microsoft.com/office/drawing/2014/main" id="{6AF84B10-C0C0-4ADC-AF86-DE5A7D5CA63E}"/>
              </a:ext>
            </a:extLst>
          </p:cNvPr>
          <p:cNvGrpSpPr/>
          <p:nvPr/>
        </p:nvGrpSpPr>
        <p:grpSpPr>
          <a:xfrm>
            <a:off x="21507" y="5337196"/>
            <a:ext cx="2332960" cy="1193792"/>
            <a:chOff x="2902861" y="6340650"/>
            <a:chExt cx="3888885" cy="2118961"/>
          </a:xfrm>
        </p:grpSpPr>
        <p:sp>
          <p:nvSpPr>
            <p:cNvPr id="50" name="Shape 90">
              <a:extLst>
                <a:ext uri="{FF2B5EF4-FFF2-40B4-BE49-F238E27FC236}">
                  <a16:creationId xmlns:a16="http://schemas.microsoft.com/office/drawing/2014/main" id="{F2AFCCAB-F54E-43E0-93DB-4CC249E280F7}"/>
                </a:ext>
              </a:extLst>
            </p:cNvPr>
            <p:cNvSpPr txBox="1"/>
            <p:nvPr/>
          </p:nvSpPr>
          <p:spPr>
            <a:xfrm>
              <a:off x="3663830" y="6340650"/>
              <a:ext cx="2366945" cy="1720825"/>
            </a:xfrm>
            <a:prstGeom prst="rect">
              <a:avLst/>
            </a:prstGeom>
            <a:noFill/>
            <a:ln>
              <a:noFill/>
            </a:ln>
          </p:spPr>
          <p:txBody>
            <a:bodyPr wrap="square" lIns="45725" tIns="22856" rIns="45725" bIns="22856" anchor="ctr" anchorCtr="0">
              <a:spAutoFit/>
            </a:bodyPr>
            <a:lstStyle/>
            <a:p>
              <a:pPr algn="ctr">
                <a:buSzPct val="25000"/>
              </a:pPr>
              <a:r>
                <a:rPr lang="ru-RU" sz="6000" dirty="0">
                  <a:solidFill>
                    <a:schemeClr val="bg1"/>
                  </a:solidFill>
                  <a:latin typeface="Camper Sans 2" pitchFamily="50" charset="-52"/>
                  <a:ea typeface="Montserrat"/>
                  <a:cs typeface="Montserrat"/>
                  <a:sym typeface="Montserrat"/>
                </a:rPr>
                <a:t>58</a:t>
              </a:r>
              <a:endParaRPr lang="en-US" sz="3200" dirty="0">
                <a:solidFill>
                  <a:schemeClr val="bg1"/>
                </a:solidFill>
                <a:latin typeface="Camper Sans 2" pitchFamily="50" charset="-52"/>
                <a:ea typeface="Montserrat"/>
                <a:cs typeface="Montserrat"/>
                <a:sym typeface="Montserrat"/>
              </a:endParaRPr>
            </a:p>
          </p:txBody>
        </p:sp>
        <p:sp>
          <p:nvSpPr>
            <p:cNvPr id="51" name="Shape 90">
              <a:extLst>
                <a:ext uri="{FF2B5EF4-FFF2-40B4-BE49-F238E27FC236}">
                  <a16:creationId xmlns:a16="http://schemas.microsoft.com/office/drawing/2014/main" id="{C9C2CBFE-0800-43CD-98C0-6593D2E36D37}"/>
                </a:ext>
              </a:extLst>
            </p:cNvPr>
            <p:cNvSpPr txBox="1"/>
            <p:nvPr/>
          </p:nvSpPr>
          <p:spPr>
            <a:xfrm>
              <a:off x="3251360" y="8131846"/>
              <a:ext cx="3191886" cy="327765"/>
            </a:xfrm>
            <a:prstGeom prst="rect">
              <a:avLst/>
            </a:prstGeom>
            <a:noFill/>
            <a:ln>
              <a:noFill/>
            </a:ln>
          </p:spPr>
          <p:txBody>
            <a:bodyPr wrap="square" lIns="45725" tIns="22856" rIns="45725" bIns="22856" anchor="ctr" anchorCtr="0">
              <a:spAutoFit/>
            </a:bodyPr>
            <a:lstStyle/>
            <a:p>
              <a:pPr algn="ctr">
                <a:buSzPct val="25000"/>
              </a:pPr>
              <a:r>
                <a:rPr lang="en-GB" sz="900" dirty="0">
                  <a:solidFill>
                    <a:schemeClr val="bg1"/>
                  </a:solidFill>
                  <a:latin typeface="Calibri" panose="020F0502020204030204" pitchFamily="34" charset="0"/>
                  <a:ea typeface="Montserrat"/>
                  <a:cs typeface="Calibri" panose="020F0502020204030204" pitchFamily="34" charset="0"/>
                  <a:sym typeface="Montserrat"/>
                </a:rPr>
                <a:t>ALL OVER RUSSIA</a:t>
              </a:r>
              <a:endParaRPr lang="en-US" sz="9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52" name="Shape 90">
              <a:extLst>
                <a:ext uri="{FF2B5EF4-FFF2-40B4-BE49-F238E27FC236}">
                  <a16:creationId xmlns:a16="http://schemas.microsoft.com/office/drawing/2014/main" id="{20A6C450-DF0C-4941-A950-3F417B8DCB3D}"/>
                </a:ext>
              </a:extLst>
            </p:cNvPr>
            <p:cNvSpPr txBox="1"/>
            <p:nvPr/>
          </p:nvSpPr>
          <p:spPr>
            <a:xfrm>
              <a:off x="2902861" y="7845399"/>
              <a:ext cx="3888885" cy="382395"/>
            </a:xfrm>
            <a:prstGeom prst="rect">
              <a:avLst/>
            </a:prstGeom>
            <a:noFill/>
            <a:ln>
              <a:noFill/>
            </a:ln>
          </p:spPr>
          <p:txBody>
            <a:bodyPr wrap="square" lIns="45725" tIns="22856" rIns="45725" bIns="22856" anchor="ctr" anchorCtr="0">
              <a:spAutoFit/>
            </a:bodyPr>
            <a:lstStyle/>
            <a:p>
              <a:pPr algn="ctr">
                <a:buSzPct val="25000"/>
              </a:pPr>
              <a:r>
                <a:rPr lang="en-GB" sz="1100" b="1" dirty="0">
                  <a:solidFill>
                    <a:schemeClr val="bg1"/>
                  </a:solidFill>
                  <a:latin typeface="Calibri" panose="020F0502020204030204" pitchFamily="34" charset="0"/>
                  <a:ea typeface="Montserrat"/>
                  <a:cs typeface="Calibri" panose="020F0502020204030204" pitchFamily="34" charset="0"/>
                  <a:sym typeface="Montserrat"/>
                </a:rPr>
                <a:t>BRANDED STORES</a:t>
              </a:r>
              <a:endParaRPr lang="en-US" sz="1000" b="1" dirty="0">
                <a:solidFill>
                  <a:schemeClr val="bg1"/>
                </a:solidFill>
                <a:latin typeface="Calibri" panose="020F0502020204030204" pitchFamily="34" charset="0"/>
                <a:ea typeface="Montserrat"/>
                <a:cs typeface="Calibri" panose="020F0502020204030204" pitchFamily="34" charset="0"/>
                <a:sym typeface="Montserrat"/>
              </a:endParaRPr>
            </a:p>
          </p:txBody>
        </p:sp>
      </p:grpSp>
      <p:pic>
        <p:nvPicPr>
          <p:cNvPr id="53" name="Рисунок 52">
            <a:extLst>
              <a:ext uri="{FF2B5EF4-FFF2-40B4-BE49-F238E27FC236}">
                <a16:creationId xmlns:a16="http://schemas.microsoft.com/office/drawing/2014/main" id="{F4922E76-061B-49B9-9841-4B8C2F9D19B0}"/>
              </a:ext>
            </a:extLst>
          </p:cNvPr>
          <p:cNvPicPr>
            <a:picLocks noChangeAspect="1"/>
          </p:cNvPicPr>
          <p:nvPr/>
        </p:nvPicPr>
        <p:blipFill>
          <a:blip r:embed="rId6"/>
          <a:stretch>
            <a:fillRect/>
          </a:stretch>
        </p:blipFill>
        <p:spPr>
          <a:xfrm>
            <a:off x="3424903" y="359324"/>
            <a:ext cx="1632735" cy="193253"/>
          </a:xfrm>
          <a:prstGeom prst="rect">
            <a:avLst/>
          </a:prstGeom>
        </p:spPr>
      </p:pic>
      <p:sp>
        <p:nvSpPr>
          <p:cNvPr id="58" name="Shape 90">
            <a:extLst>
              <a:ext uri="{FF2B5EF4-FFF2-40B4-BE49-F238E27FC236}">
                <a16:creationId xmlns:a16="http://schemas.microsoft.com/office/drawing/2014/main" id="{4609859D-C3BA-4076-B1CA-85A7D10D4907}"/>
              </a:ext>
            </a:extLst>
          </p:cNvPr>
          <p:cNvSpPr txBox="1"/>
          <p:nvPr/>
        </p:nvSpPr>
        <p:spPr>
          <a:xfrm>
            <a:off x="3673864" y="977873"/>
            <a:ext cx="2892994" cy="292380"/>
          </a:xfrm>
          <a:prstGeom prst="rect">
            <a:avLst/>
          </a:prstGeom>
          <a:noFill/>
          <a:ln>
            <a:noFill/>
          </a:ln>
        </p:spPr>
        <p:txBody>
          <a:bodyPr wrap="square" lIns="45725" tIns="22856" rIns="45725" bIns="22856" anchor="ctr" anchorCtr="0">
            <a:spAutoFit/>
          </a:bodyPr>
          <a:lstStyle/>
          <a:p>
            <a:pPr>
              <a:buSzPct val="25000"/>
            </a:pPr>
            <a:r>
              <a:rPr lang="ru-RU" sz="1600" b="1" dirty="0">
                <a:solidFill>
                  <a:srgbClr val="EB5A23"/>
                </a:solidFill>
                <a:latin typeface="Calibri" panose="020F0502020204030204" pitchFamily="34" charset="0"/>
                <a:cs typeface="Calibri" panose="020F0502020204030204" pitchFamily="34" charset="0"/>
                <a:sym typeface="Montserrat"/>
              </a:rPr>
              <a:t>200+ </a:t>
            </a:r>
            <a:r>
              <a:rPr lang="en-GB" sz="1600" b="1" dirty="0">
                <a:solidFill>
                  <a:srgbClr val="EB5A23"/>
                </a:solidFill>
                <a:latin typeface="Calibri" panose="020F0502020204030204" pitchFamily="34" charset="0"/>
                <a:cs typeface="Calibri" panose="020F0502020204030204" pitchFamily="34" charset="0"/>
                <a:sym typeface="Montserrat"/>
              </a:rPr>
              <a:t>STORES</a:t>
            </a:r>
            <a:endParaRPr lang="en-US" sz="1600" b="1" dirty="0">
              <a:solidFill>
                <a:srgbClr val="EB5A23"/>
              </a:solidFill>
              <a:latin typeface="Calibri" panose="020F0502020204030204" pitchFamily="34" charset="0"/>
              <a:cs typeface="Calibri" panose="020F0502020204030204" pitchFamily="34" charset="0"/>
              <a:sym typeface="Montserrat"/>
            </a:endParaRPr>
          </a:p>
        </p:txBody>
      </p:sp>
    </p:spTree>
    <p:extLst>
      <p:ext uri="{BB962C8B-B14F-4D97-AF65-F5344CB8AC3E}">
        <p14:creationId xmlns:p14="http://schemas.microsoft.com/office/powerpoint/2010/main" val="121970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3"/>
          <a:srcRect l="10475" r="11859"/>
          <a:stretch/>
        </p:blipFill>
        <p:spPr>
          <a:xfrm>
            <a:off x="8644998" y="3669"/>
            <a:ext cx="3547001" cy="6854331"/>
          </a:xfrm>
          <a:prstGeom prst="rect">
            <a:avLst/>
          </a:prstGeom>
        </p:spPr>
      </p:pic>
      <p:pic>
        <p:nvPicPr>
          <p:cNvPr id="3" name="Рисунок 2"/>
          <p:cNvPicPr>
            <a:picLocks noChangeAspect="1"/>
          </p:cNvPicPr>
          <p:nvPr/>
        </p:nvPicPr>
        <p:blipFill rotWithShape="1">
          <a:blip r:embed="rId4"/>
          <a:srcRect r="19342"/>
          <a:stretch/>
        </p:blipFill>
        <p:spPr>
          <a:xfrm>
            <a:off x="4963589" y="0"/>
            <a:ext cx="3683628" cy="6854331"/>
          </a:xfrm>
          <a:prstGeom prst="parallelogram">
            <a:avLst>
              <a:gd name="adj" fmla="val 0"/>
            </a:avLst>
          </a:prstGeom>
        </p:spPr>
      </p:pic>
      <p:sp>
        <p:nvSpPr>
          <p:cNvPr id="2" name="Параллелограмм 1"/>
          <p:cNvSpPr/>
          <p:nvPr/>
        </p:nvSpPr>
        <p:spPr>
          <a:xfrm flipV="1">
            <a:off x="424827" y="3670"/>
            <a:ext cx="6325387" cy="6854330"/>
          </a:xfrm>
          <a:prstGeom prst="parallelogram">
            <a:avLst>
              <a:gd name="adj" fmla="val 28733"/>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олилиния 5"/>
          <p:cNvSpPr/>
          <p:nvPr/>
        </p:nvSpPr>
        <p:spPr>
          <a:xfrm rot="20700000">
            <a:off x="5806415" y="-130180"/>
            <a:ext cx="66948" cy="7132607"/>
          </a:xfrm>
          <a:custGeom>
            <a:avLst/>
            <a:gdLst>
              <a:gd name="connsiteX0" fmla="*/ 0 w 66948"/>
              <a:gd name="connsiteY0" fmla="*/ 0 h 7132607"/>
              <a:gd name="connsiteX1" fmla="*/ 66948 w 66948"/>
              <a:gd name="connsiteY1" fmla="*/ 17939 h 7132607"/>
              <a:gd name="connsiteX2" fmla="*/ 66948 w 66948"/>
              <a:gd name="connsiteY2" fmla="*/ 7132607 h 7132607"/>
              <a:gd name="connsiteX3" fmla="*/ 0 w 66948"/>
              <a:gd name="connsiteY3" fmla="*/ 7114668 h 7132607"/>
            </a:gdLst>
            <a:ahLst/>
            <a:cxnLst>
              <a:cxn ang="0">
                <a:pos x="connsiteX0" y="connsiteY0"/>
              </a:cxn>
              <a:cxn ang="0">
                <a:pos x="connsiteX1" y="connsiteY1"/>
              </a:cxn>
              <a:cxn ang="0">
                <a:pos x="connsiteX2" y="connsiteY2"/>
              </a:cxn>
              <a:cxn ang="0">
                <a:pos x="connsiteX3" y="connsiteY3"/>
              </a:cxn>
            </a:cxnLst>
            <a:rect l="l" t="t" r="r" b="b"/>
            <a:pathLst>
              <a:path w="66948" h="7132607">
                <a:moveTo>
                  <a:pt x="0" y="0"/>
                </a:moveTo>
                <a:lnTo>
                  <a:pt x="66948" y="17939"/>
                </a:lnTo>
                <a:lnTo>
                  <a:pt x="66948" y="7132607"/>
                </a:lnTo>
                <a:lnTo>
                  <a:pt x="0" y="71146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3" name="Прямоугольник 22">
            <a:extLst>
              <a:ext uri="{FF2B5EF4-FFF2-40B4-BE49-F238E27FC236}">
                <a16:creationId xmlns:a16="http://schemas.microsoft.com/office/drawing/2014/main" id="{01D42785-161D-4D85-B373-176B16E984A9}"/>
              </a:ext>
            </a:extLst>
          </p:cNvPr>
          <p:cNvSpPr/>
          <p:nvPr/>
        </p:nvSpPr>
        <p:spPr>
          <a:xfrm>
            <a:off x="1514762" y="3427165"/>
            <a:ext cx="4378099" cy="584775"/>
          </a:xfrm>
          <a:prstGeom prst="rect">
            <a:avLst/>
          </a:prstGeom>
        </p:spPr>
        <p:txBody>
          <a:bodyPr wrap="square">
            <a:spAutoFit/>
          </a:bodyPr>
          <a:lstStyle/>
          <a:p>
            <a:r>
              <a:rPr lang="en-GB" sz="1600" dirty="0"/>
              <a:t>December 2023-July 2024: 3 retail stores are opened in Moscow</a:t>
            </a:r>
            <a:endParaRPr lang="ru-RU" sz="1600" dirty="0"/>
          </a:p>
        </p:txBody>
      </p:sp>
      <p:grpSp>
        <p:nvGrpSpPr>
          <p:cNvPr id="33" name="Группа 32"/>
          <p:cNvGrpSpPr/>
          <p:nvPr/>
        </p:nvGrpSpPr>
        <p:grpSpPr>
          <a:xfrm>
            <a:off x="949144" y="781105"/>
            <a:ext cx="4965696" cy="1108912"/>
            <a:chOff x="6386303" y="487862"/>
            <a:chExt cx="4282711" cy="1108912"/>
          </a:xfrm>
        </p:grpSpPr>
        <p:sp>
          <p:nvSpPr>
            <p:cNvPr id="35" name="Shape 90">
              <a:extLst>
                <a:ext uri="{FF2B5EF4-FFF2-40B4-BE49-F238E27FC236}">
                  <a16:creationId xmlns:a16="http://schemas.microsoft.com/office/drawing/2014/main" id="{CB7B411C-7904-4A21-B23C-1787508C2975}"/>
                </a:ext>
              </a:extLst>
            </p:cNvPr>
            <p:cNvSpPr txBox="1"/>
            <p:nvPr/>
          </p:nvSpPr>
          <p:spPr>
            <a:xfrm>
              <a:off x="6419107" y="1058173"/>
              <a:ext cx="4249907" cy="538601"/>
            </a:xfrm>
            <a:prstGeom prst="rect">
              <a:avLst/>
            </a:prstGeom>
            <a:noFill/>
            <a:ln>
              <a:noFill/>
            </a:ln>
          </p:spPr>
          <p:txBody>
            <a:bodyPr wrap="square" lIns="45725" tIns="22856" rIns="45725" bIns="22856" anchor="ctr" anchorCtr="0">
              <a:spAutoFit/>
            </a:bodyPr>
            <a:lstStyle/>
            <a:p>
              <a:r>
                <a:rPr lang="en-GB" sz="3200" dirty="0">
                  <a:solidFill>
                    <a:srgbClr val="E04B9D"/>
                  </a:solidFill>
                  <a:latin typeface="Camper Sans 2"/>
                  <a:sym typeface="Montserrat"/>
                </a:rPr>
                <a:t>ANIME STORES </a:t>
              </a:r>
              <a:r>
                <a:rPr lang="en-US" sz="3200" dirty="0">
                  <a:solidFill>
                    <a:srgbClr val="E04B9D"/>
                  </a:solidFill>
                  <a:latin typeface="Camper Sans 2"/>
                  <a:sym typeface="Montserrat"/>
                </a:rPr>
                <a:t>ORA </a:t>
              </a:r>
              <a:r>
                <a:rPr lang="en-US" sz="3200" dirty="0" err="1">
                  <a:solidFill>
                    <a:srgbClr val="E04B9D"/>
                  </a:solidFill>
                  <a:latin typeface="Camper Sans 2"/>
                  <a:sym typeface="Montserrat"/>
                </a:rPr>
                <a:t>ORA</a:t>
              </a:r>
              <a:endParaRPr lang="en-US" sz="3200" dirty="0">
                <a:solidFill>
                  <a:srgbClr val="E04B9D"/>
                </a:solidFill>
                <a:latin typeface="Camper Sans 2"/>
                <a:sym typeface="Montserrat"/>
              </a:endParaRPr>
            </a:p>
          </p:txBody>
        </p:sp>
        <p:sp>
          <p:nvSpPr>
            <p:cNvPr id="36" name="Прямоугольник 35"/>
            <p:cNvSpPr/>
            <p:nvPr/>
          </p:nvSpPr>
          <p:spPr>
            <a:xfrm>
              <a:off x="6386303" y="487862"/>
              <a:ext cx="2319987" cy="707886"/>
            </a:xfrm>
            <a:prstGeom prst="rect">
              <a:avLst/>
            </a:prstGeom>
          </p:spPr>
          <p:txBody>
            <a:bodyPr wrap="none">
              <a:spAutoFit/>
            </a:bodyPr>
            <a:lstStyle/>
            <a:p>
              <a:r>
                <a:rPr lang="en-GB" sz="4000" dirty="0">
                  <a:sym typeface="Montserrat"/>
                </a:rPr>
                <a:t>New branch</a:t>
              </a:r>
              <a:endParaRPr lang="en-US" sz="4000" dirty="0">
                <a:sym typeface="Montserrat"/>
              </a:endParaRPr>
            </a:p>
          </p:txBody>
        </p:sp>
      </p:grpSp>
      <p:sp>
        <p:nvSpPr>
          <p:cNvPr id="32" name="Прямоугольник 31"/>
          <p:cNvSpPr/>
          <p:nvPr/>
        </p:nvSpPr>
        <p:spPr>
          <a:xfrm>
            <a:off x="11399354" y="6054777"/>
            <a:ext cx="340158" cy="461665"/>
          </a:xfrm>
          <a:prstGeom prst="rect">
            <a:avLst/>
          </a:prstGeom>
        </p:spPr>
        <p:txBody>
          <a:bodyPr wrap="none">
            <a:spAutoFit/>
          </a:bodyPr>
          <a:lstStyle/>
          <a:p>
            <a:r>
              <a:rPr lang="ru-RU" sz="2400" dirty="0">
                <a:solidFill>
                  <a:schemeClr val="tx1">
                    <a:lumMod val="95000"/>
                    <a:lumOff val="5000"/>
                  </a:schemeClr>
                </a:solidFill>
                <a:sym typeface="Montserrat"/>
              </a:rPr>
              <a:t>8</a:t>
            </a:r>
            <a:endParaRPr lang="ru-RU" sz="2400" dirty="0">
              <a:solidFill>
                <a:schemeClr val="tx1">
                  <a:lumMod val="95000"/>
                  <a:lumOff val="5000"/>
                </a:schemeClr>
              </a:solidFill>
            </a:endParaRPr>
          </a:p>
        </p:txBody>
      </p:sp>
      <p:sp>
        <p:nvSpPr>
          <p:cNvPr id="14" name="Прямоугольник 13"/>
          <p:cNvSpPr/>
          <p:nvPr/>
        </p:nvSpPr>
        <p:spPr>
          <a:xfrm>
            <a:off x="1824674" y="4362919"/>
            <a:ext cx="4271325" cy="584775"/>
          </a:xfrm>
          <a:prstGeom prst="rect">
            <a:avLst/>
          </a:prstGeom>
        </p:spPr>
        <p:txBody>
          <a:bodyPr wrap="square">
            <a:spAutoFit/>
          </a:bodyPr>
          <a:lstStyle/>
          <a:p>
            <a:r>
              <a:rPr lang="en-GB" sz="1600" dirty="0">
                <a:latin typeface="Calibri" panose="020F0502020204030204" pitchFamily="34" charset="0"/>
                <a:ea typeface="Calibri" panose="020F0502020204030204" pitchFamily="34" charset="0"/>
                <a:cs typeface="Calibri" panose="020F0502020204030204" pitchFamily="34" charset="0"/>
              </a:rPr>
              <a:t>A wide assortment for the Asian culture lovers: </a:t>
            </a:r>
          </a:p>
          <a:p>
            <a:r>
              <a:rPr lang="en-GB" sz="1600" dirty="0">
                <a:latin typeface="Calibri" panose="020F0502020204030204" pitchFamily="34" charset="0"/>
                <a:ea typeface="Calibri" panose="020F0502020204030204" pitchFamily="34" charset="0"/>
                <a:cs typeface="Calibri" panose="020F0502020204030204" pitchFamily="34" charset="0"/>
              </a:rPr>
              <a:t>anime, </a:t>
            </a:r>
            <a:r>
              <a:rPr lang="en-GB" sz="1600" dirty="0" err="1">
                <a:latin typeface="Calibri" panose="020F0502020204030204" pitchFamily="34" charset="0"/>
                <a:ea typeface="Calibri" panose="020F0502020204030204" pitchFamily="34" charset="0"/>
                <a:cs typeface="Calibri" panose="020F0502020204030204" pitchFamily="34" charset="0"/>
              </a:rPr>
              <a:t>k-pop</a:t>
            </a:r>
            <a:r>
              <a:rPr lang="en-GB" sz="1600" dirty="0">
                <a:latin typeface="Calibri" panose="020F0502020204030204" pitchFamily="34" charset="0"/>
                <a:ea typeface="Calibri" panose="020F0502020204030204" pitchFamily="34" charset="0"/>
                <a:cs typeface="Calibri" panose="020F0502020204030204" pitchFamily="34" charset="0"/>
              </a:rPr>
              <a:t> and other</a:t>
            </a:r>
            <a:endParaRPr lang="ru-RU" sz="1600" dirty="0">
              <a:latin typeface="Calibri" panose="020F0502020204030204" pitchFamily="34" charset="0"/>
              <a:ea typeface="Calibri" panose="020F0502020204030204" pitchFamily="34" charset="0"/>
              <a:cs typeface="Calibri" panose="020F0502020204030204" pitchFamily="34" charset="0"/>
            </a:endParaRPr>
          </a:p>
        </p:txBody>
      </p:sp>
      <p:sp>
        <p:nvSpPr>
          <p:cNvPr id="40" name="Прямоугольник 39"/>
          <p:cNvSpPr/>
          <p:nvPr/>
        </p:nvSpPr>
        <p:spPr>
          <a:xfrm>
            <a:off x="1345935" y="2238620"/>
            <a:ext cx="3909353" cy="830997"/>
          </a:xfrm>
          <a:prstGeom prst="rect">
            <a:avLst/>
          </a:prstGeom>
        </p:spPr>
        <p:txBody>
          <a:bodyPr wrap="square">
            <a:spAutoFit/>
          </a:bodyPr>
          <a:lstStyle/>
          <a:p>
            <a:r>
              <a:rPr lang="en-GB" sz="1600" b="1" dirty="0"/>
              <a:t>Our aim is to become the </a:t>
            </a:r>
            <a:r>
              <a:rPr lang="en-GB" sz="1600" b="1" dirty="0" err="1"/>
              <a:t>cen</a:t>
            </a:r>
            <a:r>
              <a:rPr lang="en-US" sz="1600" b="1" dirty="0" err="1"/>
              <a:t>ter</a:t>
            </a:r>
            <a:r>
              <a:rPr lang="en-GB" sz="1600" b="1" dirty="0"/>
              <a:t> of attraction for the anime</a:t>
            </a:r>
            <a:r>
              <a:rPr lang="ru-RU" sz="1600" b="1" dirty="0"/>
              <a:t> </a:t>
            </a:r>
            <a:r>
              <a:rPr lang="en-US" sz="1600" b="1" dirty="0"/>
              <a:t>&amp; K-pop</a:t>
            </a:r>
            <a:r>
              <a:rPr lang="en-GB" sz="1600" b="1" dirty="0"/>
              <a:t> community in Russia and CIS</a:t>
            </a:r>
            <a:endParaRPr lang="ru-RU" sz="1600" b="1" dirty="0"/>
          </a:p>
        </p:txBody>
      </p:sp>
    </p:spTree>
    <p:extLst>
      <p:ext uri="{BB962C8B-B14F-4D97-AF65-F5344CB8AC3E}">
        <p14:creationId xmlns:p14="http://schemas.microsoft.com/office/powerpoint/2010/main" val="1287892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1.ozone.ru/multimedia/1024077549.jpg"/>
          <p:cNvPicPr>
            <a:picLocks noGrp="1" noChangeAspect="1" noChangeArrowheads="1"/>
          </p:cNvPicPr>
          <p:nvPr>
            <p:ph type="pic" sz="quarter" idx="10"/>
          </p:nvPr>
        </p:nvPicPr>
        <p:blipFill rotWithShape="1">
          <a:blip r:embed="rId3" cstate="hqprint">
            <a:extLst>
              <a:ext uri="{28A0092B-C50C-407E-A947-70E740481C1C}">
                <a14:useLocalDpi xmlns:a14="http://schemas.microsoft.com/office/drawing/2010/main"/>
              </a:ext>
            </a:extLst>
          </a:blip>
          <a:srcRect r="-1251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Полилиния 4"/>
          <p:cNvSpPr/>
          <p:nvPr/>
        </p:nvSpPr>
        <p:spPr>
          <a:xfrm>
            <a:off x="6271522" y="0"/>
            <a:ext cx="5935456" cy="6858001"/>
          </a:xfrm>
          <a:custGeom>
            <a:avLst/>
            <a:gdLst>
              <a:gd name="connsiteX0" fmla="*/ 0 w 5935456"/>
              <a:gd name="connsiteY0" fmla="*/ 0 h 6858001"/>
              <a:gd name="connsiteX1" fmla="*/ 4605959 w 5935456"/>
              <a:gd name="connsiteY1" fmla="*/ 0 h 6858001"/>
              <a:gd name="connsiteX2" fmla="*/ 5935456 w 5935456"/>
              <a:gd name="connsiteY2" fmla="*/ 4961754 h 6858001"/>
              <a:gd name="connsiteX3" fmla="*/ 5935456 w 5935456"/>
              <a:gd name="connsiteY3" fmla="*/ 6858001 h 6858001"/>
              <a:gd name="connsiteX4" fmla="*/ 1837596 w 5935456"/>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5456" h="6858001">
                <a:moveTo>
                  <a:pt x="0" y="0"/>
                </a:moveTo>
                <a:lnTo>
                  <a:pt x="4605959" y="0"/>
                </a:lnTo>
                <a:lnTo>
                  <a:pt x="5935456" y="4961754"/>
                </a:lnTo>
                <a:lnTo>
                  <a:pt x="5935456" y="6858001"/>
                </a:lnTo>
                <a:lnTo>
                  <a:pt x="1837596" y="6858001"/>
                </a:lnTo>
                <a:close/>
              </a:path>
            </a:pathLst>
          </a:cu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 name="Полилиния 5"/>
          <p:cNvSpPr/>
          <p:nvPr/>
        </p:nvSpPr>
        <p:spPr>
          <a:xfrm rot="20700000">
            <a:off x="7178431" y="-130181"/>
            <a:ext cx="66948" cy="7132607"/>
          </a:xfrm>
          <a:custGeom>
            <a:avLst/>
            <a:gdLst>
              <a:gd name="connsiteX0" fmla="*/ 0 w 66948"/>
              <a:gd name="connsiteY0" fmla="*/ 0 h 7132607"/>
              <a:gd name="connsiteX1" fmla="*/ 66948 w 66948"/>
              <a:gd name="connsiteY1" fmla="*/ 17939 h 7132607"/>
              <a:gd name="connsiteX2" fmla="*/ 66948 w 66948"/>
              <a:gd name="connsiteY2" fmla="*/ 7132607 h 7132607"/>
              <a:gd name="connsiteX3" fmla="*/ 0 w 66948"/>
              <a:gd name="connsiteY3" fmla="*/ 7114668 h 7132607"/>
            </a:gdLst>
            <a:ahLst/>
            <a:cxnLst>
              <a:cxn ang="0">
                <a:pos x="connsiteX0" y="connsiteY0"/>
              </a:cxn>
              <a:cxn ang="0">
                <a:pos x="connsiteX1" y="connsiteY1"/>
              </a:cxn>
              <a:cxn ang="0">
                <a:pos x="connsiteX2" y="connsiteY2"/>
              </a:cxn>
              <a:cxn ang="0">
                <a:pos x="connsiteX3" y="connsiteY3"/>
              </a:cxn>
            </a:cxnLst>
            <a:rect l="l" t="t" r="r" b="b"/>
            <a:pathLst>
              <a:path w="66948" h="7132607">
                <a:moveTo>
                  <a:pt x="0" y="0"/>
                </a:moveTo>
                <a:lnTo>
                  <a:pt x="66948" y="17939"/>
                </a:lnTo>
                <a:lnTo>
                  <a:pt x="66948" y="7132607"/>
                </a:lnTo>
                <a:lnTo>
                  <a:pt x="0" y="71146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 name="Freeform 5"/>
          <p:cNvSpPr>
            <a:spLocks/>
          </p:cNvSpPr>
          <p:nvPr/>
        </p:nvSpPr>
        <p:spPr bwMode="auto">
          <a:xfrm>
            <a:off x="10817376" y="888865"/>
            <a:ext cx="635169" cy="541338"/>
          </a:xfrm>
          <a:custGeom>
            <a:avLst/>
            <a:gdLst>
              <a:gd name="T0" fmla="*/ 66 w 264"/>
              <a:gd name="T1" fmla="*/ 225 h 225"/>
              <a:gd name="T2" fmla="*/ 199 w 264"/>
              <a:gd name="T3" fmla="*/ 225 h 225"/>
              <a:gd name="T4" fmla="*/ 264 w 264"/>
              <a:gd name="T5" fmla="*/ 113 h 225"/>
              <a:gd name="T6" fmla="*/ 199 w 264"/>
              <a:gd name="T7" fmla="*/ 0 h 225"/>
              <a:gd name="T8" fmla="*/ 66 w 264"/>
              <a:gd name="T9" fmla="*/ 0 h 225"/>
              <a:gd name="T10" fmla="*/ 0 w 264"/>
              <a:gd name="T11" fmla="*/ 113 h 225"/>
              <a:gd name="T12" fmla="*/ 66 w 264"/>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64" h="225">
                <a:moveTo>
                  <a:pt x="66" y="225"/>
                </a:moveTo>
                <a:lnTo>
                  <a:pt x="199" y="225"/>
                </a:lnTo>
                <a:lnTo>
                  <a:pt x="264" y="113"/>
                </a:lnTo>
                <a:lnTo>
                  <a:pt x="199" y="0"/>
                </a:lnTo>
                <a:lnTo>
                  <a:pt x="66" y="0"/>
                </a:lnTo>
                <a:lnTo>
                  <a:pt x="0" y="113"/>
                </a:lnTo>
                <a:lnTo>
                  <a:pt x="66" y="225"/>
                </a:lnTo>
                <a:close/>
              </a:path>
            </a:pathLst>
          </a:custGeom>
          <a:solidFill>
            <a:srgbClr val="EB5A23"/>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27" name="Группа 26"/>
          <p:cNvGrpSpPr/>
          <p:nvPr/>
        </p:nvGrpSpPr>
        <p:grpSpPr>
          <a:xfrm>
            <a:off x="7704286" y="3243273"/>
            <a:ext cx="3716754" cy="369332"/>
            <a:chOff x="7756850" y="3243273"/>
            <a:chExt cx="3716754" cy="369332"/>
          </a:xfrm>
        </p:grpSpPr>
        <p:sp>
          <p:nvSpPr>
            <p:cNvPr id="20" name="Digital Experiences…">
              <a:extLst>
                <a:ext uri="{FF2B5EF4-FFF2-40B4-BE49-F238E27FC236}">
                  <a16:creationId xmlns:a16="http://schemas.microsoft.com/office/drawing/2014/main" id="{834481A1-A60F-4FB2-AB10-EFAB50E58B7F}"/>
                </a:ext>
              </a:extLst>
            </p:cNvPr>
            <p:cNvSpPr txBox="1">
              <a:spLocks noChangeArrowheads="1"/>
            </p:cNvSpPr>
            <p:nvPr/>
          </p:nvSpPr>
          <p:spPr bwMode="auto">
            <a:xfrm>
              <a:off x="8167266" y="3243273"/>
              <a:ext cx="3306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ru-RU" sz="2400" b="1" dirty="0"/>
                <a:t>+7 (495) 984-53-83</a:t>
              </a:r>
              <a:endParaRPr lang="en-US" sz="2400" b="1" dirty="0">
                <a:latin typeface="Bebas Neue Bold" panose="020B0606020202050201" pitchFamily="34" charset="-52"/>
                <a:ea typeface="Roboto Bold" pitchFamily="2" charset="0"/>
                <a:cs typeface="Arial" panose="020B0604020202020204" pitchFamily="34" charset="0"/>
              </a:endParaRPr>
            </a:p>
          </p:txBody>
        </p:sp>
        <p:pic>
          <p:nvPicPr>
            <p:cNvPr id="21" name="Рисунок 20">
              <a:extLst>
                <a:ext uri="{FF2B5EF4-FFF2-40B4-BE49-F238E27FC236}">
                  <a16:creationId xmlns:a16="http://schemas.microsoft.com/office/drawing/2014/main" id="{848238D0-7246-45C3-8525-E5E080CDD5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6850" y="3316879"/>
              <a:ext cx="288000" cy="288000"/>
            </a:xfrm>
            <a:prstGeom prst="rect">
              <a:avLst/>
            </a:prstGeom>
          </p:spPr>
        </p:pic>
      </p:grpSp>
      <p:grpSp>
        <p:nvGrpSpPr>
          <p:cNvPr id="28" name="Группа 27"/>
          <p:cNvGrpSpPr/>
          <p:nvPr/>
        </p:nvGrpSpPr>
        <p:grpSpPr>
          <a:xfrm>
            <a:off x="7842075" y="3727718"/>
            <a:ext cx="3764859" cy="369332"/>
            <a:chOff x="7783574" y="3697238"/>
            <a:chExt cx="3764859" cy="369332"/>
          </a:xfrm>
        </p:grpSpPr>
        <p:sp>
          <p:nvSpPr>
            <p:cNvPr id="19" name="Digital Experiences…">
              <a:extLst>
                <a:ext uri="{FF2B5EF4-FFF2-40B4-BE49-F238E27FC236}">
                  <a16:creationId xmlns:a16="http://schemas.microsoft.com/office/drawing/2014/main" id="{536B3C24-A0E1-49B9-9D87-84F359DB7FEB}"/>
                </a:ext>
              </a:extLst>
            </p:cNvPr>
            <p:cNvSpPr txBox="1">
              <a:spLocks noChangeArrowheads="1"/>
            </p:cNvSpPr>
            <p:nvPr/>
          </p:nvSpPr>
          <p:spPr bwMode="auto">
            <a:xfrm>
              <a:off x="8193991" y="3697238"/>
              <a:ext cx="33544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b="1" dirty="0" err="1">
                  <a:latin typeface="+mn-lt"/>
                  <a:ea typeface="Roboto Bold" pitchFamily="2" charset="0"/>
                  <a:cs typeface="Arial" panose="020B0604020202020204" pitchFamily="34" charset="0"/>
                </a:rPr>
                <a:t>hobbyworld</a:t>
              </a:r>
              <a:r>
                <a:rPr lang="en-GB" sz="2400" b="1" dirty="0">
                  <a:latin typeface="+mn-lt"/>
                  <a:ea typeface="Roboto Bold" pitchFamily="2" charset="0"/>
                  <a:cs typeface="Arial" panose="020B0604020202020204" pitchFamily="34" charset="0"/>
                </a:rPr>
                <a:t>int</a:t>
              </a:r>
              <a:r>
                <a:rPr lang="en-US" sz="2400" b="1" dirty="0">
                  <a:latin typeface="+mn-lt"/>
                  <a:ea typeface="Roboto Bold" pitchFamily="2" charset="0"/>
                  <a:cs typeface="Arial" panose="020B0604020202020204" pitchFamily="34" charset="0"/>
                </a:rPr>
                <a:t>.com</a:t>
              </a:r>
              <a:endParaRPr lang="ru-RU" sz="2400" b="1" dirty="0">
                <a:latin typeface="+mn-lt"/>
                <a:ea typeface="Roboto Bold" pitchFamily="2" charset="0"/>
                <a:cs typeface="Arial" panose="020B0604020202020204" pitchFamily="34" charset="0"/>
              </a:endParaRPr>
            </a:p>
          </p:txBody>
        </p:sp>
        <p:pic>
          <p:nvPicPr>
            <p:cNvPr id="22" name="Рисунок 21">
              <a:extLst>
                <a:ext uri="{FF2B5EF4-FFF2-40B4-BE49-F238E27FC236}">
                  <a16:creationId xmlns:a16="http://schemas.microsoft.com/office/drawing/2014/main" id="{CE27FE78-D89F-427A-A1AD-8E3D4016138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783574" y="3771405"/>
              <a:ext cx="288000" cy="288000"/>
            </a:xfrm>
            <a:prstGeom prst="rect">
              <a:avLst/>
            </a:prstGeom>
          </p:spPr>
        </p:pic>
      </p:grpSp>
      <p:sp>
        <p:nvSpPr>
          <p:cNvPr id="23" name="Прямоугольник 22">
            <a:extLst>
              <a:ext uri="{FF2B5EF4-FFF2-40B4-BE49-F238E27FC236}">
                <a16:creationId xmlns:a16="http://schemas.microsoft.com/office/drawing/2014/main" id="{01D42785-161D-4D85-B373-176B16E984A9}"/>
              </a:ext>
            </a:extLst>
          </p:cNvPr>
          <p:cNvSpPr/>
          <p:nvPr/>
        </p:nvSpPr>
        <p:spPr>
          <a:xfrm>
            <a:off x="7520838" y="2347382"/>
            <a:ext cx="4134849" cy="646331"/>
          </a:xfrm>
          <a:prstGeom prst="rect">
            <a:avLst/>
          </a:prstGeom>
        </p:spPr>
        <p:txBody>
          <a:bodyPr wrap="square">
            <a:spAutoFit/>
          </a:bodyPr>
          <a:lstStyle/>
          <a:p>
            <a:r>
              <a:rPr lang="en-GB" b="1" dirty="0" err="1"/>
              <a:t>Baumanskaya</a:t>
            </a:r>
            <a:r>
              <a:rPr lang="en-GB" b="1" dirty="0"/>
              <a:t> 11/8</a:t>
            </a:r>
          </a:p>
          <a:p>
            <a:r>
              <a:rPr lang="en-GB" b="1" dirty="0"/>
              <a:t>Moscow, Russia, 105005</a:t>
            </a:r>
            <a:endParaRPr lang="ru-RU" b="1" dirty="0"/>
          </a:p>
        </p:txBody>
      </p:sp>
      <p:pic>
        <p:nvPicPr>
          <p:cNvPr id="26" name="Picture 2" descr="https://minsktoys.by/upload/iblock/58d/58de775b7db765bc962618536a829d4f.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00883" y="5729220"/>
            <a:ext cx="1711651" cy="62056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Группа 29"/>
          <p:cNvGrpSpPr/>
          <p:nvPr/>
        </p:nvGrpSpPr>
        <p:grpSpPr>
          <a:xfrm>
            <a:off x="7975367" y="4159450"/>
            <a:ext cx="3788339" cy="461665"/>
            <a:chOff x="7815207" y="4159450"/>
            <a:chExt cx="3788339" cy="461665"/>
          </a:xfrm>
        </p:grpSpPr>
        <p:pic>
          <p:nvPicPr>
            <p:cNvPr id="25" name="Рисунок 24">
              <a:extLst>
                <a:ext uri="{FF2B5EF4-FFF2-40B4-BE49-F238E27FC236}">
                  <a16:creationId xmlns:a16="http://schemas.microsoft.com/office/drawing/2014/main" id="{6D98E181-67AC-43F8-BFBE-B0A5149690D3}"/>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815207" y="4292610"/>
              <a:ext cx="288000" cy="288000"/>
            </a:xfrm>
            <a:prstGeom prst="rect">
              <a:avLst/>
            </a:prstGeom>
          </p:spPr>
        </p:pic>
        <p:sp>
          <p:nvSpPr>
            <p:cNvPr id="29" name="Прямоугольник 28"/>
            <p:cNvSpPr/>
            <p:nvPr/>
          </p:nvSpPr>
          <p:spPr>
            <a:xfrm>
              <a:off x="8128236" y="4159450"/>
              <a:ext cx="3475310" cy="461665"/>
            </a:xfrm>
            <a:prstGeom prst="rect">
              <a:avLst/>
            </a:prstGeom>
          </p:spPr>
          <p:txBody>
            <a:bodyPr wrap="none">
              <a:spAutoFit/>
            </a:bodyPr>
            <a:lstStyle/>
            <a:p>
              <a:r>
                <a:rPr lang="en-US" sz="2400" b="1" dirty="0">
                  <a:latin typeface="Calibri" panose="020F0502020204030204" pitchFamily="34" charset="0"/>
                  <a:cs typeface="Calibri" panose="020F0502020204030204" pitchFamily="34" charset="0"/>
                </a:rPr>
                <a:t>info@hobbyworldint.com</a:t>
              </a:r>
              <a:endParaRPr lang="ru-RU" sz="2400" b="1" dirty="0">
                <a:latin typeface="Calibri" panose="020F0502020204030204" pitchFamily="34" charset="0"/>
                <a:cs typeface="Calibri" panose="020F0502020204030204" pitchFamily="34" charset="0"/>
              </a:endParaRPr>
            </a:p>
          </p:txBody>
        </p:sp>
      </p:grpSp>
      <p:grpSp>
        <p:nvGrpSpPr>
          <p:cNvPr id="33" name="Группа 32"/>
          <p:cNvGrpSpPr/>
          <p:nvPr/>
        </p:nvGrpSpPr>
        <p:grpSpPr>
          <a:xfrm>
            <a:off x="7477033" y="610838"/>
            <a:ext cx="3046054" cy="923322"/>
            <a:chOff x="7038623" y="422948"/>
            <a:chExt cx="3046054" cy="923322"/>
          </a:xfrm>
        </p:grpSpPr>
        <p:sp>
          <p:nvSpPr>
            <p:cNvPr id="35" name="Shape 90">
              <a:extLst>
                <a:ext uri="{FF2B5EF4-FFF2-40B4-BE49-F238E27FC236}">
                  <a16:creationId xmlns:a16="http://schemas.microsoft.com/office/drawing/2014/main" id="{CB7B411C-7904-4A21-B23C-1787508C2975}"/>
                </a:ext>
              </a:extLst>
            </p:cNvPr>
            <p:cNvSpPr txBox="1"/>
            <p:nvPr/>
          </p:nvSpPr>
          <p:spPr>
            <a:xfrm>
              <a:off x="7068119" y="422948"/>
              <a:ext cx="3016558" cy="600156"/>
            </a:xfrm>
            <a:prstGeom prst="rect">
              <a:avLst/>
            </a:prstGeom>
            <a:noFill/>
            <a:ln>
              <a:noFill/>
            </a:ln>
          </p:spPr>
          <p:txBody>
            <a:bodyPr wrap="square" lIns="45725" tIns="22856" rIns="45725" bIns="22856" anchor="ctr" anchorCtr="0">
              <a:spAutoFit/>
            </a:bodyPr>
            <a:lstStyle/>
            <a:p>
              <a:r>
                <a:rPr lang="en-GB" sz="3600" dirty="0">
                  <a:solidFill>
                    <a:srgbClr val="0A0203"/>
                  </a:solidFill>
                  <a:latin typeface="Camper Sans 2" pitchFamily="50" charset="-52"/>
                  <a:ea typeface="Montserrat"/>
                  <a:cs typeface="Montserrat"/>
                  <a:sym typeface="Montserrat"/>
                </a:rPr>
                <a:t>FEEL FREE</a:t>
              </a:r>
              <a:endParaRPr lang="en-US" sz="3600" dirty="0">
                <a:solidFill>
                  <a:srgbClr val="0A0203"/>
                </a:solidFill>
                <a:latin typeface="Camper Sans 2" pitchFamily="50" charset="-52"/>
                <a:ea typeface="Montserrat"/>
                <a:cs typeface="Montserrat"/>
                <a:sym typeface="Montserrat"/>
              </a:endParaRPr>
            </a:p>
          </p:txBody>
        </p:sp>
        <p:sp>
          <p:nvSpPr>
            <p:cNvPr id="36" name="Прямоугольник 35"/>
            <p:cNvSpPr/>
            <p:nvPr/>
          </p:nvSpPr>
          <p:spPr>
            <a:xfrm>
              <a:off x="7038623" y="761495"/>
              <a:ext cx="2861489" cy="584775"/>
            </a:xfrm>
            <a:prstGeom prst="rect">
              <a:avLst/>
            </a:prstGeom>
          </p:spPr>
          <p:txBody>
            <a:bodyPr wrap="none">
              <a:spAutoFit/>
            </a:bodyPr>
            <a:lstStyle/>
            <a:p>
              <a:r>
                <a:rPr lang="en-GB" sz="3200" dirty="0">
                  <a:solidFill>
                    <a:srgbClr val="EB5A23"/>
                  </a:solidFill>
                  <a:latin typeface="Camper Sans 2" pitchFamily="50" charset="-52"/>
                  <a:sym typeface="Montserrat"/>
                </a:rPr>
                <a:t>TO CONTACT US</a:t>
              </a:r>
              <a:endParaRPr lang="en-US" sz="3200" dirty="0">
                <a:solidFill>
                  <a:srgbClr val="EB5A23"/>
                </a:solidFill>
                <a:latin typeface="Camper Sans 2" pitchFamily="50" charset="-52"/>
                <a:ea typeface="Montserrat"/>
                <a:cs typeface="Montserrat"/>
                <a:sym typeface="Montserrat"/>
              </a:endParaRPr>
            </a:p>
          </p:txBody>
        </p:sp>
      </p:grpSp>
      <p:sp>
        <p:nvSpPr>
          <p:cNvPr id="32" name="Прямоугольник 31"/>
          <p:cNvSpPr/>
          <p:nvPr/>
        </p:nvSpPr>
        <p:spPr>
          <a:xfrm>
            <a:off x="11400878" y="6045350"/>
            <a:ext cx="340158" cy="461665"/>
          </a:xfrm>
          <a:prstGeom prst="rect">
            <a:avLst/>
          </a:prstGeom>
        </p:spPr>
        <p:txBody>
          <a:bodyPr wrap="none">
            <a:spAutoFit/>
          </a:bodyPr>
          <a:lstStyle/>
          <a:p>
            <a:r>
              <a:rPr lang="ru-RU" sz="2400" dirty="0">
                <a:solidFill>
                  <a:schemeClr val="tx1">
                    <a:lumMod val="95000"/>
                    <a:lumOff val="5000"/>
                  </a:schemeClr>
                </a:solidFill>
                <a:sym typeface="Montserrat"/>
              </a:rPr>
              <a:t>9</a:t>
            </a:r>
            <a:endParaRPr lang="ru-RU" sz="2400" dirty="0">
              <a:solidFill>
                <a:schemeClr val="tx1">
                  <a:lumMod val="95000"/>
                  <a:lumOff val="5000"/>
                </a:schemeClr>
              </a:solidFill>
            </a:endParaRPr>
          </a:p>
        </p:txBody>
      </p:sp>
    </p:spTree>
    <p:extLst>
      <p:ext uri="{BB962C8B-B14F-4D97-AF65-F5344CB8AC3E}">
        <p14:creationId xmlns:p14="http://schemas.microsoft.com/office/powerpoint/2010/main" val="300202380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8773</TotalTime>
  <Words>870</Words>
  <Application>Microsoft Office PowerPoint</Application>
  <PresentationFormat>Широкоэкранный</PresentationFormat>
  <Paragraphs>155</Paragraphs>
  <Slides>9</Slides>
  <Notes>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Arial</vt:lpstr>
      <vt:lpstr>Bebas Neue Bold</vt:lpstr>
      <vt:lpstr>Calibri</vt:lpstr>
      <vt:lpstr>Calibri Light</vt:lpstr>
      <vt:lpstr>Camper Sans 2</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Маргарита</dc:creator>
  <cp:lastModifiedBy>Игнашкова Ольга</cp:lastModifiedBy>
  <cp:revision>358</cp:revision>
  <dcterms:created xsi:type="dcterms:W3CDTF">2021-02-02T09:20:10Z</dcterms:created>
  <dcterms:modified xsi:type="dcterms:W3CDTF">2024-08-23T10:14:23Z</dcterms:modified>
</cp:coreProperties>
</file>